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gif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notesMasterIdLst>
    <p:notesMasterId r:id="rId25"/>
  </p:notesMasterIdLst>
  <p:sldIdLst>
    <p:sldId id="270" r:id="rId3"/>
    <p:sldId id="560" r:id="rId4"/>
    <p:sldId id="286" r:id="rId5"/>
    <p:sldId id="335" r:id="rId6"/>
    <p:sldId id="300" r:id="rId7"/>
    <p:sldId id="594" r:id="rId8"/>
    <p:sldId id="589" r:id="rId9"/>
    <p:sldId id="592" r:id="rId10"/>
    <p:sldId id="593" r:id="rId11"/>
    <p:sldId id="595" r:id="rId12"/>
    <p:sldId id="596" r:id="rId13"/>
    <p:sldId id="597" r:id="rId14"/>
    <p:sldId id="567" r:id="rId15"/>
    <p:sldId id="565" r:id="rId16"/>
    <p:sldId id="566" r:id="rId17"/>
    <p:sldId id="603" r:id="rId18"/>
    <p:sldId id="598" r:id="rId19"/>
    <p:sldId id="601" r:id="rId20"/>
    <p:sldId id="602" r:id="rId21"/>
    <p:sldId id="583" r:id="rId22"/>
    <p:sldId id="599" r:id="rId23"/>
    <p:sldId id="542" r:id="rId24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6"/>
    </p:embeddedFont>
    <p:embeddedFont>
      <p:font typeface="G마켓 산스 TTF Light" panose="02000000000000000000" pitchFamily="2" charset="-127"/>
      <p:regular r:id="rId27"/>
    </p:embeddedFont>
    <p:embeddedFont>
      <p:font typeface="G마켓 산스 TTF Medium" panose="02000000000000000000" pitchFamily="2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1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EDWARD" initials="KE" lastIdx="1" clrIdx="0">
    <p:extLst>
      <p:ext uri="{19B8F6BF-5375-455C-9EA6-DF929625EA0E}">
        <p15:presenceInfo xmlns:p15="http://schemas.microsoft.com/office/powerpoint/2012/main" userId="2eec64debc6812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5A3"/>
    <a:srgbClr val="FFC000"/>
    <a:srgbClr val="F5F5FB"/>
    <a:srgbClr val="BFBFBF"/>
    <a:srgbClr val="70AD47"/>
    <a:srgbClr val="3CBFC4"/>
    <a:srgbClr val="9ADAF1"/>
    <a:srgbClr val="0DA6E5"/>
    <a:srgbClr val="4E8EFB"/>
    <a:srgbClr val="FF9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3" autoAdjust="0"/>
    <p:restoredTop sz="96308" autoAdjust="0"/>
  </p:normalViewPr>
  <p:slideViewPr>
    <p:cSldViewPr snapToGrid="0">
      <p:cViewPr varScale="1">
        <p:scale>
          <a:sx n="104" d="100"/>
          <a:sy n="104" d="100"/>
        </p:scale>
        <p:origin x="72" y="188"/>
      </p:cViewPr>
      <p:guideLst>
        <p:guide orient="horz" pos="4020"/>
        <p:guide pos="191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FE98D7F8-6766-FA4A-A579-59552E8FDD0C}" type="datetimeFigureOut">
              <a:rPr kumimoji="1" lang="ko-KR" altLang="en-US" smtClean="0"/>
              <a:pPr/>
              <a:t>2022-11-05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45AC7BEC-01A3-CB47-9E11-95A851475E62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626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1767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0927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726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749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1639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824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1880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062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6595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2260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445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4153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5996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1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54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215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247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C7BEC-01A3-CB47-9E11-95A851475E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574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9F847-12AB-4682-80F1-04345201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FC0349-E8DA-460C-8C9F-2C7B743E7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83741-DD23-4702-8390-FA04B6D9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71426-D708-4D55-85CE-FD3A664E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108D8-2E2C-4956-8150-652CFF2B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17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54D50-586D-44DF-8918-8F5B86BD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3D225B-A074-4B4C-A79F-B289BA495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E57B0-AC76-4E56-B717-CC19A5E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C5FB9C-C344-44CB-A1BF-3FE623DFA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7F7AD-4406-4061-BFD5-DBB10C23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60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98B3D1-8988-4D9D-9B80-2359EEBFD8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6BE569-3213-4E7D-AB4A-68670FB64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94699-2E14-4433-A37E-8FCA456A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7B29B-B467-4772-9F49-380433B3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05167-47E2-4707-A232-00DD710B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87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9F847-12AB-4682-80F1-04345201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FC0349-E8DA-460C-8C9F-2C7B743E7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83741-DD23-4702-8390-FA04B6D9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71426-D708-4D55-85CE-FD3A664E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108D8-2E2C-4956-8150-652CFF2B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91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EFDEC-0FC0-4226-B09B-FC6F23D8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C84B8-260B-405E-85C7-933E7239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673F5-8F29-4AA7-9F18-EDED1836C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BEEC4-CB01-4091-BC7C-7C8294ED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686B15-B381-4D55-BB54-3A95D6DC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46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C003D-696E-46E1-BDE1-A773B650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FB5791-1287-4B4D-B79F-837312ECF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81CA5C-4DA4-4932-A4D5-3972B6BE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F526FC-F57B-4DF0-9E25-63BA2BE4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79C50-62BD-4068-87EE-29283C1E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2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7DA1C-38B1-4CDA-B081-D8F4B5C7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9C3EE-ABDD-4800-A662-947620CF4A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633562-C0E0-4895-99D4-43FC3E29F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5C3F19-0C71-48E8-A31D-CA105AAE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3E7D68-CB92-49F9-8D9D-A709D491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34D69C-E74D-4DA8-BA25-214A2AB7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03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1DA43-C9B5-4DEA-B1C4-87D578A45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B833E-D5C9-4A05-910B-F9F8F397C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75FFDC-00C0-43D7-921B-69AED0A76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4F412-1A86-4A54-96C4-264EA6704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292968-B2F5-43ED-8D61-C180CE3F5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B7410C-E3B7-44C6-8E2D-B9C3AAFF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368CF5-A467-48CA-A45E-EA1B19B8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B5E923-18C5-415A-89ED-D38DDFDE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82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91779-91FD-44FE-91D5-A9A316AF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BB1C7B-DA0F-4F92-BEEC-D1BB4E1A8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735AAE-87DB-4509-954A-468F5844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D3D52D-E309-444A-A242-404F9169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93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8A03EC-86BF-401E-990E-26D1A5040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5A555B-AF0E-4BFE-8FC7-E5590E18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324538-E110-403E-9ACE-2034DD55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51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CF8B8-1EA0-4697-9731-57841C45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76BD0-F4E2-4B8A-A4FA-BD781758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A09853-7797-40C7-B3E7-730BF873A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8BD0CD-8201-4428-AA7F-0BAF0ADB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4AEE75-265E-424E-A150-2103E22EA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AC97B-FEB2-4ADB-8E84-311CC905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5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EFDEC-0FC0-4226-B09B-FC6F23D8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C84B8-260B-405E-85C7-933E7239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673F5-8F29-4AA7-9F18-EDED1836C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BEEC4-CB01-4091-BC7C-7C8294ED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686B15-B381-4D55-BB54-3A95D6DC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2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77DA8-CEC0-490B-9212-2D67EDC8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57DCEA-83CA-4475-8DE7-81A6F810A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089976-793B-45DD-9335-5860035B5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6F2D36-CBDA-458A-AB10-9908F7EB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D8A54-69A2-4DC7-AF6F-86070087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774F4E-827E-467A-9E0C-C6D3D187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85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54D50-586D-44DF-8918-8F5B86BD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3D225B-A074-4B4C-A79F-B289BA495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E57B0-AC76-4E56-B717-CC19A5E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C5FB9C-C344-44CB-A1BF-3FE623DFA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7F7AD-4406-4061-BFD5-DBB10C23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39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98B3D1-8988-4D9D-9B80-2359EEBFD8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6BE569-3213-4E7D-AB4A-68670FB64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94699-2E14-4433-A37E-8FCA456A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7B29B-B467-4772-9F49-380433B3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05167-47E2-4707-A232-00DD710B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6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C003D-696E-46E1-BDE1-A773B650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FB5791-1287-4B4D-B79F-837312ECF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81CA5C-4DA4-4932-A4D5-3972B6BE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F526FC-F57B-4DF0-9E25-63BA2BE4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79C50-62BD-4068-87EE-29283C1E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1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7DA1C-38B1-4CDA-B081-D8F4B5C7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9C3EE-ABDD-4800-A662-947620CF4A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633562-C0E0-4895-99D4-43FC3E29F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5C3F19-0C71-48E8-A31D-CA105AAE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3E7D68-CB92-49F9-8D9D-A709D491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34D69C-E74D-4DA8-BA25-214A2AB7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1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1DA43-C9B5-4DEA-B1C4-87D578A45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B833E-D5C9-4A05-910B-F9F8F397C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75FFDC-00C0-43D7-921B-69AED0A76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4F412-1A86-4A54-96C4-264EA6704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292968-B2F5-43ED-8D61-C180CE3F5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B7410C-E3B7-44C6-8E2D-B9C3AAFF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368CF5-A467-48CA-A45E-EA1B19B8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B5E923-18C5-415A-89ED-D38DDFDE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1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91779-91FD-44FE-91D5-A9A316AF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BB1C7B-DA0F-4F92-BEEC-D1BB4E1A8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735AAE-87DB-4509-954A-468F5844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D3D52D-E309-444A-A242-404F9169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8A03EC-86BF-401E-990E-26D1A5040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5A555B-AF0E-4BFE-8FC7-E5590E18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324538-E110-403E-9ACE-2034DD55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62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CF8B8-1EA0-4697-9731-57841C45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76BD0-F4E2-4B8A-A4FA-BD781758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A09853-7797-40C7-B3E7-730BF873A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8BD0CD-8201-4428-AA7F-0BAF0ADB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4AEE75-265E-424E-A150-2103E22EA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AC97B-FEB2-4ADB-8E84-311CC905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90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77DA8-CEC0-490B-9212-2D67EDC8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57DCEA-83CA-4475-8DE7-81A6F810A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089976-793B-45DD-9335-5860035B5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6F2D36-CBDA-458A-AB10-9908F7EB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225-EC83-425C-BAC2-02D4A571D22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D8A54-69A2-4DC7-AF6F-86070087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774F4E-827E-467A-9E0C-C6D3D187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B6AC0-ADB4-431D-AD6E-65EE3FD94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36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29D90B-7382-4FDF-9028-26189CEE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B170E-B6BC-42ED-A8B9-71D070CB0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DCD5C-4700-4991-B51E-C980D3FFE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9B150225-EC83-425C-BAC2-02D4A571D225}" type="datetimeFigureOut">
              <a:rPr lang="ko-KR" altLang="en-US" smtClean="0"/>
              <a:pPr/>
              <a:t>2022-11-05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8783B0-8AFE-466F-A21E-E381D3364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1C176-9624-4ACC-92CD-029900905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EA4B6AC0-ADB4-431D-AD6E-65EE3FD943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68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29D90B-7382-4FDF-9028-26189CEE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B170E-B6BC-42ED-A8B9-71D070CB0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DCD5C-4700-4991-B51E-C980D3FFE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9B150225-EC83-425C-BAC2-02D4A571D225}" type="datetimeFigureOut">
              <a:rPr lang="ko-KR" altLang="en-US" smtClean="0"/>
              <a:pPr/>
              <a:t>2022-11-05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8783B0-8AFE-466F-A21E-E381D3364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1C176-9624-4ACC-92CD-029900905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EA4B6AC0-ADB4-431D-AD6E-65EE3FD943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09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5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0A12EEE-C634-430C-86BC-C9A88F29A76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Vector Geometric Background Navy - Vector - Free Download">
              <a:extLst>
                <a:ext uri="{FF2B5EF4-FFF2-40B4-BE49-F238E27FC236}">
                  <a16:creationId xmlns:a16="http://schemas.microsoft.com/office/drawing/2014/main" id="{E569BBFD-4B76-4647-B7CF-4B96F603B0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15" b="10215"/>
            <a:stretch/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7CD2A02-20F6-4E25-AB94-1235ED6F086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F68A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2D687F-6084-4A72-AA83-959F76B87F3D}"/>
                </a:ext>
              </a:extLst>
            </p:cNvPr>
            <p:cNvSpPr txBox="1"/>
            <p:nvPr/>
          </p:nvSpPr>
          <p:spPr>
            <a:xfrm>
              <a:off x="3622516" y="1198987"/>
              <a:ext cx="4483584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kumimoji="1" lang="ko-KR" altLang="en-US" sz="40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시각장애인을 위한  </a:t>
              </a:r>
              <a:r>
                <a:rPr kumimoji="1" lang="ko-KR" altLang="en-US" sz="4000" dirty="0" err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촉지도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제작 도구 </a:t>
              </a:r>
              <a:r>
                <a:rPr kumimoji="1" lang="en-US" altLang="ko-KR" sz="40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  <a:r>
                <a:rPr kumimoji="1" lang="ko-KR" altLang="en-US" sz="4000" dirty="0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비다 </a:t>
              </a:r>
              <a:r>
                <a:rPr kumimoji="1" lang="en-US" altLang="ko-KR" sz="4000" dirty="0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VIDA</a:t>
              </a:r>
              <a:endParaRPr kumimoji="1" lang="ko-KR" altLang="en-US" sz="4000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" name="부제목 2">
              <a:extLst>
                <a:ext uri="{FF2B5EF4-FFF2-40B4-BE49-F238E27FC236}">
                  <a16:creationId xmlns:a16="http://schemas.microsoft.com/office/drawing/2014/main" id="{B9D13B26-5085-4280-87F8-F63A3B0A4CE0}"/>
                </a:ext>
              </a:extLst>
            </p:cNvPr>
            <p:cNvSpPr txBox="1">
              <a:spLocks/>
            </p:cNvSpPr>
            <p:nvPr/>
          </p:nvSpPr>
          <p:spPr>
            <a:xfrm>
              <a:off x="9062978" y="5426616"/>
              <a:ext cx="2696900" cy="143138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1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ko-KR" sz="2400" dirty="0">
                  <a:solidFill>
                    <a:srgbClr val="FFC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VIDA  </a:t>
              </a:r>
              <a:r>
                <a: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KoPubWorld돋움체 Light" panose="00000300000000000000" pitchFamily="2" charset="-127"/>
                </a:rPr>
                <a:t>김석현</a:t>
              </a:r>
              <a:endPara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Light" panose="00000300000000000000" pitchFamily="2" charset="-127"/>
              </a:endParaRPr>
            </a:p>
            <a:p>
              <a:pPr marL="0" marR="0" lvl="0" indent="0" algn="r" defTabSz="914400" rtl="0" eaLnBrk="1" fontAlgn="auto" latinLnBrk="1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ko-KR" altLang="en-US" sz="2400" dirty="0"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KoPubWorld돋움체 Light" panose="00000300000000000000" pitchFamily="2" charset="-127"/>
                </a:rPr>
                <a:t>김서현</a:t>
              </a:r>
              <a:endPara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DEC662F-F0C9-48E8-B353-F136F366B59E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3" y="3904343"/>
              <a:ext cx="106244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2362AA-8189-141F-C1F8-44C7AF5F9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543" y="1520788"/>
              <a:ext cx="1914725" cy="2230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640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Vector Geometric Background Navy - Vector - Free Download">
            <a:extLst>
              <a:ext uri="{FF2B5EF4-FFF2-40B4-BE49-F238E27FC236}">
                <a16:creationId xmlns:a16="http://schemas.microsoft.com/office/drawing/2014/main" id="{B41B2F8B-B3B7-5D9C-36E9-2C18D17C7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5" b="10215"/>
          <a:stretch/>
        </p:blipFill>
        <p:spPr bwMode="auto">
          <a:xfrm>
            <a:off x="0" y="814188"/>
            <a:ext cx="12192000" cy="60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79CCEA-CC84-535F-CFC2-2271AFF5083E}"/>
              </a:ext>
            </a:extLst>
          </p:cNvPr>
          <p:cNvSpPr/>
          <p:nvPr/>
        </p:nvSpPr>
        <p:spPr>
          <a:xfrm>
            <a:off x="0" y="827804"/>
            <a:ext cx="12192000" cy="6030195"/>
          </a:xfrm>
          <a:prstGeom prst="rect">
            <a:avLst/>
          </a:prstGeom>
          <a:solidFill>
            <a:srgbClr val="1F6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24" name="순서도: 수동 입력 23">
            <a:extLst>
              <a:ext uri="{FF2B5EF4-FFF2-40B4-BE49-F238E27FC236}">
                <a16:creationId xmlns:a16="http://schemas.microsoft.com/office/drawing/2014/main" id="{2F623450-FBBB-40F8-8B46-F9F070DF737A}"/>
              </a:ext>
            </a:extLst>
          </p:cNvPr>
          <p:cNvSpPr/>
          <p:nvPr/>
        </p:nvSpPr>
        <p:spPr>
          <a:xfrm rot="5400000">
            <a:off x="250948" y="543549"/>
            <a:ext cx="6064126" cy="6605394"/>
          </a:xfrm>
          <a:prstGeom prst="flowChartManualInput">
            <a:avLst/>
          </a:prstGeom>
          <a:solidFill>
            <a:srgbClr val="1F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4C184-95B7-4EF9-98AF-8D4306D45139}"/>
              </a:ext>
            </a:extLst>
          </p:cNvPr>
          <p:cNvSpPr txBox="1"/>
          <p:nvPr/>
        </p:nvSpPr>
        <p:spPr>
          <a:xfrm>
            <a:off x="867228" y="4631630"/>
            <a:ext cx="436914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VIDA</a:t>
            </a:r>
            <a:r>
              <a:rPr kumimoji="1" lang="ko-KR" altLang="en-US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는 시각 장애인의 </a:t>
            </a:r>
            <a:r>
              <a:rPr kumimoji="1" lang="ko-KR" altLang="en-US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독립 보행</a:t>
            </a:r>
            <a:r>
              <a:rPr kumimoji="1" lang="en-US" altLang="ko-KR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즉 </a:t>
            </a:r>
            <a:r>
              <a:rPr kumimoji="1" lang="ko-KR" altLang="en-US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자립</a:t>
            </a: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을 위하여 미리 주변 지리와 환경을</a:t>
            </a:r>
            <a:endParaRPr kumimoji="1" lang="en-US" altLang="ko-KR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Dotum_Pro Light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학습할 수 있도록 도움을 줄 수 있습니다</a:t>
            </a:r>
            <a:r>
              <a:rPr kumimoji="1" lang="en-US" altLang="ko-KR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FB0BD5-8B0B-41E9-A412-B860A84C1694}"/>
              </a:ext>
            </a:extLst>
          </p:cNvPr>
          <p:cNvSpPr txBox="1"/>
          <p:nvPr/>
        </p:nvSpPr>
        <p:spPr>
          <a:xfrm>
            <a:off x="879678" y="2710293"/>
            <a:ext cx="4460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문제 해결에 실질적 도움을 </a:t>
            </a:r>
            <a:r>
              <a:rPr lang="ko-KR" altLang="en-US" sz="2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줄 수 있는가</a:t>
            </a:r>
            <a:r>
              <a:rPr lang="en-US" altLang="ko-KR" sz="2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DEEF84-FDDF-45F5-AB71-791CADE44651}"/>
              </a:ext>
            </a:extLst>
          </p:cNvPr>
          <p:cNvSpPr/>
          <p:nvPr/>
        </p:nvSpPr>
        <p:spPr>
          <a:xfrm>
            <a:off x="956713" y="2157616"/>
            <a:ext cx="2311400" cy="423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746A3E-5F9F-4F41-9ADB-6527C3F49394}"/>
              </a:ext>
            </a:extLst>
          </p:cNvPr>
          <p:cNvSpPr txBox="1"/>
          <p:nvPr/>
        </p:nvSpPr>
        <p:spPr>
          <a:xfrm>
            <a:off x="1118518" y="2199903"/>
            <a:ext cx="198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Question.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5A3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6467657-BB33-4BC4-AAB4-AFEBF5ED1A30}"/>
              </a:ext>
            </a:extLst>
          </p:cNvPr>
          <p:cNvGrpSpPr/>
          <p:nvPr/>
        </p:nvGrpSpPr>
        <p:grpSpPr>
          <a:xfrm>
            <a:off x="10185620" y="1277717"/>
            <a:ext cx="1049667" cy="1049667"/>
            <a:chOff x="10521877" y="2778643"/>
            <a:chExt cx="1049667" cy="1049667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AFA0CB4-4633-4BB7-B738-7EE13D6AA3F0}"/>
                </a:ext>
              </a:extLst>
            </p:cNvPr>
            <p:cNvSpPr/>
            <p:nvPr/>
          </p:nvSpPr>
          <p:spPr>
            <a:xfrm>
              <a:off x="10521877" y="2778643"/>
              <a:ext cx="1049667" cy="1049667"/>
            </a:xfrm>
            <a:prstGeom prst="ellipse">
              <a:avLst/>
            </a:prstGeom>
            <a:solidFill>
              <a:srgbClr val="1F65A3">
                <a:alpha val="65000"/>
              </a:srgbClr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F8DF6E6-F23C-4627-AD11-EB721FAAA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433" y="2984244"/>
              <a:ext cx="625396" cy="625396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7AD884D-A732-3248-A233-876D5C30C2A5}"/>
              </a:ext>
            </a:extLst>
          </p:cNvPr>
          <p:cNvGrpSpPr/>
          <p:nvPr/>
        </p:nvGrpSpPr>
        <p:grpSpPr>
          <a:xfrm>
            <a:off x="9413211" y="297864"/>
            <a:ext cx="1242579" cy="137097"/>
            <a:chOff x="9649979" y="158036"/>
            <a:chExt cx="1242579" cy="137097"/>
          </a:xfrm>
        </p:grpSpPr>
        <p:cxnSp>
          <p:nvCxnSpPr>
            <p:cNvPr id="46" name="직선 연결선 29">
              <a:extLst>
                <a:ext uri="{FF2B5EF4-FFF2-40B4-BE49-F238E27FC236}">
                  <a16:creationId xmlns:a16="http://schemas.microsoft.com/office/drawing/2014/main" id="{68197596-CC93-A540-A865-4FA3918751CC}"/>
                </a:ext>
              </a:extLst>
            </p:cNvPr>
            <p:cNvCxnSpPr>
              <a:cxnSpLocks/>
              <a:stCxn id="47" idx="0"/>
              <a:endCxn id="50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047D1C7-5A7A-7A41-BE49-99B92F4F96AE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DEB9174-70C0-4749-8823-E5150B455886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rgbClr val="1F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C5A55F3-BF79-C342-B56B-F7B92401EB4D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0C8FA6A-D295-9F4B-AA57-4B74954AF0DA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cxnSp>
        <p:nvCxnSpPr>
          <p:cNvPr id="30" name="직선 연결선 21">
            <a:extLst>
              <a:ext uri="{FF2B5EF4-FFF2-40B4-BE49-F238E27FC236}">
                <a16:creationId xmlns:a16="http://schemas.microsoft.com/office/drawing/2014/main" id="{E917A4CF-0ACB-3E49-B669-40767D7DA382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69B5AA5-C55E-FA44-BD84-1BDA24019016}"/>
              </a:ext>
            </a:extLst>
          </p:cNvPr>
          <p:cNvSpPr txBox="1"/>
          <p:nvPr/>
        </p:nvSpPr>
        <p:spPr>
          <a:xfrm>
            <a:off x="304800" y="186062"/>
            <a:ext cx="591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공공 데이터를 활용한 사회 문제 해결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 문제 해결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8AA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직사각형 2">
            <a:extLst>
              <a:ext uri="{FF2B5EF4-FFF2-40B4-BE49-F238E27FC236}">
                <a16:creationId xmlns:a16="http://schemas.microsoft.com/office/drawing/2014/main" id="{7F51AED8-6A5F-0596-2259-C5BC9336DC9A}"/>
              </a:ext>
            </a:extLst>
          </p:cNvPr>
          <p:cNvSpPr/>
          <p:nvPr/>
        </p:nvSpPr>
        <p:spPr>
          <a:xfrm>
            <a:off x="4977251" y="775274"/>
            <a:ext cx="1608457" cy="6116653"/>
          </a:xfrm>
          <a:custGeom>
            <a:avLst/>
            <a:gdLst>
              <a:gd name="connsiteX0" fmla="*/ 0 w 1413905"/>
              <a:gd name="connsiteY0" fmla="*/ 0 h 6077743"/>
              <a:gd name="connsiteX1" fmla="*/ 1413905 w 1413905"/>
              <a:gd name="connsiteY1" fmla="*/ 0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29183 h 6106926"/>
              <a:gd name="connsiteX1" fmla="*/ 285497 w 1413905"/>
              <a:gd name="connsiteY1" fmla="*/ 0 h 6106926"/>
              <a:gd name="connsiteX2" fmla="*/ 1413905 w 1413905"/>
              <a:gd name="connsiteY2" fmla="*/ 6106926 h 6106926"/>
              <a:gd name="connsiteX3" fmla="*/ 1040859 w 1413905"/>
              <a:gd name="connsiteY3" fmla="*/ 6097198 h 6106926"/>
              <a:gd name="connsiteX4" fmla="*/ 0 w 1413905"/>
              <a:gd name="connsiteY4" fmla="*/ 29183 h 6106926"/>
              <a:gd name="connsiteX0" fmla="*/ 0 w 1413905"/>
              <a:gd name="connsiteY0" fmla="*/ 0 h 6077743"/>
              <a:gd name="connsiteX1" fmla="*/ 81216 w 1413905"/>
              <a:gd name="connsiteY1" fmla="*/ 0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38910 h 6116653"/>
              <a:gd name="connsiteX1" fmla="*/ 256314 w 1413905"/>
              <a:gd name="connsiteY1" fmla="*/ 0 h 6116653"/>
              <a:gd name="connsiteX2" fmla="*/ 1413905 w 1413905"/>
              <a:gd name="connsiteY2" fmla="*/ 6116653 h 6116653"/>
              <a:gd name="connsiteX3" fmla="*/ 1040859 w 1413905"/>
              <a:gd name="connsiteY3" fmla="*/ 6106925 h 6116653"/>
              <a:gd name="connsiteX4" fmla="*/ 0 w 1413905"/>
              <a:gd name="connsiteY4" fmla="*/ 38910 h 6116653"/>
              <a:gd name="connsiteX0" fmla="*/ 0 w 1511181"/>
              <a:gd name="connsiteY0" fmla="*/ 19455 h 6116653"/>
              <a:gd name="connsiteX1" fmla="*/ 353590 w 1511181"/>
              <a:gd name="connsiteY1" fmla="*/ 0 h 6116653"/>
              <a:gd name="connsiteX2" fmla="*/ 1511181 w 1511181"/>
              <a:gd name="connsiteY2" fmla="*/ 6116653 h 6116653"/>
              <a:gd name="connsiteX3" fmla="*/ 1138135 w 1511181"/>
              <a:gd name="connsiteY3" fmla="*/ 6106925 h 6116653"/>
              <a:gd name="connsiteX4" fmla="*/ 0 w 1511181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138135 w 1608457"/>
              <a:gd name="connsiteY3" fmla="*/ 6106925 h 6116653"/>
              <a:gd name="connsiteX4" fmla="*/ 0 w 1608457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235412 w 1608457"/>
              <a:gd name="connsiteY3" fmla="*/ 6106925 h 6116653"/>
              <a:gd name="connsiteX4" fmla="*/ 0 w 1608457"/>
              <a:gd name="connsiteY4" fmla="*/ 19455 h 6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457" h="6116653">
                <a:moveTo>
                  <a:pt x="0" y="19455"/>
                </a:moveTo>
                <a:lnTo>
                  <a:pt x="353590" y="0"/>
                </a:lnTo>
                <a:lnTo>
                  <a:pt x="1608457" y="6116653"/>
                </a:lnTo>
                <a:lnTo>
                  <a:pt x="1235412" y="6106925"/>
                </a:lnTo>
                <a:lnTo>
                  <a:pt x="0" y="19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4" name="순서도: 수동 입력 53">
            <a:extLst>
              <a:ext uri="{FF2B5EF4-FFF2-40B4-BE49-F238E27FC236}">
                <a16:creationId xmlns:a16="http://schemas.microsoft.com/office/drawing/2014/main" id="{13E53406-06DF-A981-2932-B94DDECC7B60}"/>
              </a:ext>
            </a:extLst>
          </p:cNvPr>
          <p:cNvSpPr/>
          <p:nvPr/>
        </p:nvSpPr>
        <p:spPr>
          <a:xfrm rot="16200000">
            <a:off x="5964254" y="625088"/>
            <a:ext cx="6062399" cy="6440591"/>
          </a:xfrm>
          <a:prstGeom prst="flowChartManualInput">
            <a:avLst/>
          </a:prstGeom>
          <a:solidFill>
            <a:srgbClr val="1F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542B92-0683-10DE-9369-DE20E55AC9B6}"/>
              </a:ext>
            </a:extLst>
          </p:cNvPr>
          <p:cNvSpPr txBox="1"/>
          <p:nvPr/>
        </p:nvSpPr>
        <p:spPr>
          <a:xfrm>
            <a:off x="6721813" y="2710293"/>
            <a:ext cx="4589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결과물 기반으로 사회문제 해결을 위해 구체적 활용 방안을 마련했는가</a:t>
            </a:r>
            <a:r>
              <a:rPr lang="en-US" altLang="ko-KR" sz="2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D531DF8-1602-E1CA-3DCE-F8A92D3604A0}"/>
              </a:ext>
            </a:extLst>
          </p:cNvPr>
          <p:cNvSpPr/>
          <p:nvPr/>
        </p:nvSpPr>
        <p:spPr>
          <a:xfrm>
            <a:off x="8885372" y="2157616"/>
            <a:ext cx="2311400" cy="423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C190A2-392D-45C4-E85B-296A253F0896}"/>
              </a:ext>
            </a:extLst>
          </p:cNvPr>
          <p:cNvSpPr txBox="1"/>
          <p:nvPr/>
        </p:nvSpPr>
        <p:spPr>
          <a:xfrm>
            <a:off x="9047177" y="2199903"/>
            <a:ext cx="198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Question. </a:t>
            </a:r>
            <a:r>
              <a:rPr lang="en-US" altLang="ko-KR" dirty="0">
                <a:solidFill>
                  <a:srgbClr val="1F65A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5A3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67" name="직선 연결선 23">
            <a:extLst>
              <a:ext uri="{FF2B5EF4-FFF2-40B4-BE49-F238E27FC236}">
                <a16:creationId xmlns:a16="http://schemas.microsoft.com/office/drawing/2014/main" id="{4A5DA334-CE7E-5E85-8D52-E9387667C5B9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4069A3F4-CAAA-A50D-F33D-33BB4BBC1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A5EE8-DF93-AD9D-B5E6-C772A03DC8A2}"/>
              </a:ext>
            </a:extLst>
          </p:cNvPr>
          <p:cNvSpPr txBox="1"/>
          <p:nvPr/>
        </p:nvSpPr>
        <p:spPr>
          <a:xfrm>
            <a:off x="7082052" y="4631630"/>
            <a:ext cx="4862228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복지관의 보행지도사와 독립 보행 관련</a:t>
            </a:r>
            <a:endParaRPr kumimoji="1" lang="en-US" altLang="ko-KR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r">
              <a:lnSpc>
                <a:spcPct val="150000"/>
              </a:lnSpc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실무자에게 </a:t>
            </a:r>
            <a:r>
              <a:rPr kumimoji="1" lang="en-US" altLang="ko-KR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VIDA</a:t>
            </a: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dirty="0" err="1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촉지도을</a:t>
            </a: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보행 교육</a:t>
            </a: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endParaRPr kumimoji="1" lang="en-US" altLang="ko-KR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r">
              <a:lnSpc>
                <a:spcPct val="150000"/>
              </a:lnSpc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사용할 수 있다는 </a:t>
            </a:r>
            <a:r>
              <a:rPr kumimoji="1" lang="ko-KR" altLang="en-US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긍정적인 답변</a:t>
            </a: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얻었습니다</a:t>
            </a:r>
            <a:r>
              <a:rPr kumimoji="1" lang="en-US" altLang="ko-KR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lvl="0" algn="r">
              <a:lnSpc>
                <a:spcPct val="150000"/>
              </a:lnSpc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1" lang="en-US" altLang="ko-KR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순서도: 수동 입력 37">
            <a:extLst>
              <a:ext uri="{FF2B5EF4-FFF2-40B4-BE49-F238E27FC236}">
                <a16:creationId xmlns:a16="http://schemas.microsoft.com/office/drawing/2014/main" id="{A3878F6D-12AB-4A4F-8097-CCB8E0001336}"/>
              </a:ext>
            </a:extLst>
          </p:cNvPr>
          <p:cNvSpPr/>
          <p:nvPr/>
        </p:nvSpPr>
        <p:spPr>
          <a:xfrm rot="16200000">
            <a:off x="5940801" y="621021"/>
            <a:ext cx="6081491" cy="6440591"/>
          </a:xfrm>
          <a:prstGeom prst="flowChartManualInpu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59" name="직사각형 2">
            <a:extLst>
              <a:ext uri="{FF2B5EF4-FFF2-40B4-BE49-F238E27FC236}">
                <a16:creationId xmlns:a16="http://schemas.microsoft.com/office/drawing/2014/main" id="{2E0B153B-5F5B-472A-973D-AD263AEC183F}"/>
              </a:ext>
            </a:extLst>
          </p:cNvPr>
          <p:cNvSpPr/>
          <p:nvPr/>
        </p:nvSpPr>
        <p:spPr>
          <a:xfrm>
            <a:off x="5453911" y="775274"/>
            <a:ext cx="1608457" cy="6116653"/>
          </a:xfrm>
          <a:custGeom>
            <a:avLst/>
            <a:gdLst>
              <a:gd name="connsiteX0" fmla="*/ 0 w 1413905"/>
              <a:gd name="connsiteY0" fmla="*/ 0 h 6077743"/>
              <a:gd name="connsiteX1" fmla="*/ 1413905 w 1413905"/>
              <a:gd name="connsiteY1" fmla="*/ 0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29183 h 6106926"/>
              <a:gd name="connsiteX1" fmla="*/ 285497 w 1413905"/>
              <a:gd name="connsiteY1" fmla="*/ 0 h 6106926"/>
              <a:gd name="connsiteX2" fmla="*/ 1413905 w 1413905"/>
              <a:gd name="connsiteY2" fmla="*/ 6106926 h 6106926"/>
              <a:gd name="connsiteX3" fmla="*/ 1040859 w 1413905"/>
              <a:gd name="connsiteY3" fmla="*/ 6097198 h 6106926"/>
              <a:gd name="connsiteX4" fmla="*/ 0 w 1413905"/>
              <a:gd name="connsiteY4" fmla="*/ 29183 h 6106926"/>
              <a:gd name="connsiteX0" fmla="*/ 0 w 1413905"/>
              <a:gd name="connsiteY0" fmla="*/ 0 h 6077743"/>
              <a:gd name="connsiteX1" fmla="*/ 81216 w 1413905"/>
              <a:gd name="connsiteY1" fmla="*/ 0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38910 h 6116653"/>
              <a:gd name="connsiteX1" fmla="*/ 256314 w 1413905"/>
              <a:gd name="connsiteY1" fmla="*/ 0 h 6116653"/>
              <a:gd name="connsiteX2" fmla="*/ 1413905 w 1413905"/>
              <a:gd name="connsiteY2" fmla="*/ 6116653 h 6116653"/>
              <a:gd name="connsiteX3" fmla="*/ 1040859 w 1413905"/>
              <a:gd name="connsiteY3" fmla="*/ 6106925 h 6116653"/>
              <a:gd name="connsiteX4" fmla="*/ 0 w 1413905"/>
              <a:gd name="connsiteY4" fmla="*/ 38910 h 6116653"/>
              <a:gd name="connsiteX0" fmla="*/ 0 w 1511181"/>
              <a:gd name="connsiteY0" fmla="*/ 19455 h 6116653"/>
              <a:gd name="connsiteX1" fmla="*/ 353590 w 1511181"/>
              <a:gd name="connsiteY1" fmla="*/ 0 h 6116653"/>
              <a:gd name="connsiteX2" fmla="*/ 1511181 w 1511181"/>
              <a:gd name="connsiteY2" fmla="*/ 6116653 h 6116653"/>
              <a:gd name="connsiteX3" fmla="*/ 1138135 w 1511181"/>
              <a:gd name="connsiteY3" fmla="*/ 6106925 h 6116653"/>
              <a:gd name="connsiteX4" fmla="*/ 0 w 1511181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138135 w 1608457"/>
              <a:gd name="connsiteY3" fmla="*/ 6106925 h 6116653"/>
              <a:gd name="connsiteX4" fmla="*/ 0 w 1608457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235412 w 1608457"/>
              <a:gd name="connsiteY3" fmla="*/ 6106925 h 6116653"/>
              <a:gd name="connsiteX4" fmla="*/ 0 w 1608457"/>
              <a:gd name="connsiteY4" fmla="*/ 19455 h 6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457" h="6116653">
                <a:moveTo>
                  <a:pt x="0" y="19455"/>
                </a:moveTo>
                <a:lnTo>
                  <a:pt x="353590" y="0"/>
                </a:lnTo>
                <a:lnTo>
                  <a:pt x="1608457" y="6116653"/>
                </a:lnTo>
                <a:lnTo>
                  <a:pt x="1235412" y="6106925"/>
                </a:lnTo>
                <a:lnTo>
                  <a:pt x="0" y="19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79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Vector Geometric Background Navy - Vector - Free Download">
            <a:extLst>
              <a:ext uri="{FF2B5EF4-FFF2-40B4-BE49-F238E27FC236}">
                <a16:creationId xmlns:a16="http://schemas.microsoft.com/office/drawing/2014/main" id="{B41B2F8B-B3B7-5D9C-36E9-2C18D17C7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5" b="10215"/>
          <a:stretch/>
        </p:blipFill>
        <p:spPr bwMode="auto">
          <a:xfrm>
            <a:off x="0" y="814188"/>
            <a:ext cx="12192000" cy="60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79CCEA-CC84-535F-CFC2-2271AFF5083E}"/>
              </a:ext>
            </a:extLst>
          </p:cNvPr>
          <p:cNvSpPr/>
          <p:nvPr/>
        </p:nvSpPr>
        <p:spPr>
          <a:xfrm>
            <a:off x="0" y="827804"/>
            <a:ext cx="12192000" cy="6030195"/>
          </a:xfrm>
          <a:prstGeom prst="rect">
            <a:avLst/>
          </a:prstGeom>
          <a:solidFill>
            <a:srgbClr val="1F6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24" name="순서도: 수동 입력 23">
            <a:extLst>
              <a:ext uri="{FF2B5EF4-FFF2-40B4-BE49-F238E27FC236}">
                <a16:creationId xmlns:a16="http://schemas.microsoft.com/office/drawing/2014/main" id="{2F623450-FBBB-40F8-8B46-F9F070DF737A}"/>
              </a:ext>
            </a:extLst>
          </p:cNvPr>
          <p:cNvSpPr/>
          <p:nvPr/>
        </p:nvSpPr>
        <p:spPr>
          <a:xfrm rot="5400000">
            <a:off x="270632" y="543556"/>
            <a:ext cx="6064126" cy="6605394"/>
          </a:xfrm>
          <a:prstGeom prst="flowChartManualInput">
            <a:avLst/>
          </a:prstGeom>
          <a:solidFill>
            <a:srgbClr val="1F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4C184-95B7-4EF9-98AF-8D4306D45139}"/>
              </a:ext>
            </a:extLst>
          </p:cNvPr>
          <p:cNvSpPr txBox="1"/>
          <p:nvPr/>
        </p:nvSpPr>
        <p:spPr>
          <a:xfrm>
            <a:off x="867228" y="4631630"/>
            <a:ext cx="436914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VIDA</a:t>
            </a:r>
            <a:r>
              <a:rPr kumimoji="1" lang="ko-KR" altLang="en-US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는 시각 장애인의 </a:t>
            </a:r>
            <a:r>
              <a:rPr kumimoji="1" lang="ko-KR" altLang="en-US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독립 보행</a:t>
            </a:r>
            <a:r>
              <a:rPr kumimoji="1" lang="en-US" altLang="ko-KR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즉 </a:t>
            </a:r>
            <a:r>
              <a:rPr kumimoji="1" lang="ko-KR" altLang="en-US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자립</a:t>
            </a: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을 위하여 미리 주변 지리와 환경을</a:t>
            </a:r>
            <a:endParaRPr kumimoji="1" lang="en-US" altLang="ko-KR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Dotum_Pro Light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학습할 수 있도록 도움을 줄 수 있습니다</a:t>
            </a:r>
            <a:r>
              <a:rPr kumimoji="1" lang="en-US" altLang="ko-KR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FB0BD5-8B0B-41E9-A412-B860A84C1694}"/>
              </a:ext>
            </a:extLst>
          </p:cNvPr>
          <p:cNvSpPr txBox="1"/>
          <p:nvPr/>
        </p:nvSpPr>
        <p:spPr>
          <a:xfrm>
            <a:off x="879678" y="2710293"/>
            <a:ext cx="4460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문제 해결에 실질적 도움을 </a:t>
            </a:r>
            <a:r>
              <a:rPr lang="ko-KR" altLang="en-US" sz="2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줄 수 있는가</a:t>
            </a:r>
            <a:r>
              <a:rPr lang="en-US" altLang="ko-KR" sz="2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DEEF84-FDDF-45F5-AB71-791CADE44651}"/>
              </a:ext>
            </a:extLst>
          </p:cNvPr>
          <p:cNvSpPr/>
          <p:nvPr/>
        </p:nvSpPr>
        <p:spPr>
          <a:xfrm>
            <a:off x="956713" y="2157616"/>
            <a:ext cx="2311400" cy="423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746A3E-5F9F-4F41-9ADB-6527C3F49394}"/>
              </a:ext>
            </a:extLst>
          </p:cNvPr>
          <p:cNvSpPr txBox="1"/>
          <p:nvPr/>
        </p:nvSpPr>
        <p:spPr>
          <a:xfrm>
            <a:off x="1118518" y="2199903"/>
            <a:ext cx="198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Question.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5A3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6467657-BB33-4BC4-AAB4-AFEBF5ED1A30}"/>
              </a:ext>
            </a:extLst>
          </p:cNvPr>
          <p:cNvGrpSpPr/>
          <p:nvPr/>
        </p:nvGrpSpPr>
        <p:grpSpPr>
          <a:xfrm>
            <a:off x="10185620" y="1277717"/>
            <a:ext cx="1049667" cy="1049667"/>
            <a:chOff x="10521877" y="2778643"/>
            <a:chExt cx="1049667" cy="1049667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AFA0CB4-4633-4BB7-B738-7EE13D6AA3F0}"/>
                </a:ext>
              </a:extLst>
            </p:cNvPr>
            <p:cNvSpPr/>
            <p:nvPr/>
          </p:nvSpPr>
          <p:spPr>
            <a:xfrm>
              <a:off x="10521877" y="2778643"/>
              <a:ext cx="1049667" cy="1049667"/>
            </a:xfrm>
            <a:prstGeom prst="ellipse">
              <a:avLst/>
            </a:prstGeom>
            <a:solidFill>
              <a:srgbClr val="1F65A3">
                <a:alpha val="65000"/>
              </a:srgbClr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F8DF6E6-F23C-4627-AD11-EB721FAAA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433" y="2984244"/>
              <a:ext cx="625396" cy="625396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7AD884D-A732-3248-A233-876D5C30C2A5}"/>
              </a:ext>
            </a:extLst>
          </p:cNvPr>
          <p:cNvGrpSpPr/>
          <p:nvPr/>
        </p:nvGrpSpPr>
        <p:grpSpPr>
          <a:xfrm>
            <a:off x="9413211" y="297864"/>
            <a:ext cx="1242579" cy="137097"/>
            <a:chOff x="9649979" y="158036"/>
            <a:chExt cx="1242579" cy="137097"/>
          </a:xfrm>
        </p:grpSpPr>
        <p:cxnSp>
          <p:nvCxnSpPr>
            <p:cNvPr id="46" name="직선 연결선 29">
              <a:extLst>
                <a:ext uri="{FF2B5EF4-FFF2-40B4-BE49-F238E27FC236}">
                  <a16:creationId xmlns:a16="http://schemas.microsoft.com/office/drawing/2014/main" id="{68197596-CC93-A540-A865-4FA3918751CC}"/>
                </a:ext>
              </a:extLst>
            </p:cNvPr>
            <p:cNvCxnSpPr>
              <a:cxnSpLocks/>
              <a:stCxn id="47" idx="0"/>
              <a:endCxn id="50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047D1C7-5A7A-7A41-BE49-99B92F4F96AE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DEB9174-70C0-4749-8823-E5150B455886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rgbClr val="1F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C5A55F3-BF79-C342-B56B-F7B92401EB4D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0C8FA6A-D295-9F4B-AA57-4B74954AF0DA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cxnSp>
        <p:nvCxnSpPr>
          <p:cNvPr id="30" name="직선 연결선 21">
            <a:extLst>
              <a:ext uri="{FF2B5EF4-FFF2-40B4-BE49-F238E27FC236}">
                <a16:creationId xmlns:a16="http://schemas.microsoft.com/office/drawing/2014/main" id="{E917A4CF-0ACB-3E49-B669-40767D7DA382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69B5AA5-C55E-FA44-BD84-1BDA24019016}"/>
              </a:ext>
            </a:extLst>
          </p:cNvPr>
          <p:cNvSpPr txBox="1"/>
          <p:nvPr/>
        </p:nvSpPr>
        <p:spPr>
          <a:xfrm>
            <a:off x="304800" y="186062"/>
            <a:ext cx="591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공공 데이터를 활용한 사회 문제 해결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 문제 해결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8AA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4" name="순서도: 수동 입력 53">
            <a:extLst>
              <a:ext uri="{FF2B5EF4-FFF2-40B4-BE49-F238E27FC236}">
                <a16:creationId xmlns:a16="http://schemas.microsoft.com/office/drawing/2014/main" id="{13E53406-06DF-A981-2932-B94DDECC7B60}"/>
              </a:ext>
            </a:extLst>
          </p:cNvPr>
          <p:cNvSpPr/>
          <p:nvPr/>
        </p:nvSpPr>
        <p:spPr>
          <a:xfrm rot="16200000">
            <a:off x="6015977" y="625092"/>
            <a:ext cx="6062399" cy="6440591"/>
          </a:xfrm>
          <a:prstGeom prst="flowChartManualInput">
            <a:avLst/>
          </a:prstGeom>
          <a:solidFill>
            <a:srgbClr val="1F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542B92-0683-10DE-9369-DE20E55AC9B6}"/>
              </a:ext>
            </a:extLst>
          </p:cNvPr>
          <p:cNvSpPr txBox="1"/>
          <p:nvPr/>
        </p:nvSpPr>
        <p:spPr>
          <a:xfrm>
            <a:off x="6721813" y="2710293"/>
            <a:ext cx="4589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결과물 기반으로 사회문제 해결을 위해 구체적 활용 방안을 마련했는가</a:t>
            </a:r>
            <a:r>
              <a:rPr lang="en-US" altLang="ko-KR" sz="2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D531DF8-1602-E1CA-3DCE-F8A92D3604A0}"/>
              </a:ext>
            </a:extLst>
          </p:cNvPr>
          <p:cNvSpPr/>
          <p:nvPr/>
        </p:nvSpPr>
        <p:spPr>
          <a:xfrm>
            <a:off x="8885372" y="2157616"/>
            <a:ext cx="2311400" cy="423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C190A2-392D-45C4-E85B-296A253F0896}"/>
              </a:ext>
            </a:extLst>
          </p:cNvPr>
          <p:cNvSpPr txBox="1"/>
          <p:nvPr/>
        </p:nvSpPr>
        <p:spPr>
          <a:xfrm>
            <a:off x="9047177" y="2199903"/>
            <a:ext cx="198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Question. </a:t>
            </a:r>
            <a:r>
              <a:rPr lang="en-US" altLang="ko-KR" dirty="0">
                <a:solidFill>
                  <a:srgbClr val="1F65A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5A3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67" name="직선 연결선 23">
            <a:extLst>
              <a:ext uri="{FF2B5EF4-FFF2-40B4-BE49-F238E27FC236}">
                <a16:creationId xmlns:a16="http://schemas.microsoft.com/office/drawing/2014/main" id="{4A5DA334-CE7E-5E85-8D52-E9387667C5B9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4069A3F4-CAAA-A50D-F33D-33BB4BBC1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A5EE8-DF93-AD9D-B5E6-C772A03DC8A2}"/>
              </a:ext>
            </a:extLst>
          </p:cNvPr>
          <p:cNvSpPr txBox="1"/>
          <p:nvPr/>
        </p:nvSpPr>
        <p:spPr>
          <a:xfrm>
            <a:off x="7082052" y="4631630"/>
            <a:ext cx="4862228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복지관의 보행지도사와 독립 보행 관련</a:t>
            </a:r>
            <a:endParaRPr kumimoji="1" lang="en-US" altLang="ko-KR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r">
              <a:lnSpc>
                <a:spcPct val="150000"/>
              </a:lnSpc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실무자에게 </a:t>
            </a:r>
            <a:r>
              <a:rPr kumimoji="1" lang="en-US" altLang="ko-KR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VIDA</a:t>
            </a: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촉지도를 </a:t>
            </a:r>
            <a:r>
              <a:rPr kumimoji="1" lang="ko-KR" altLang="en-US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보행 교육</a:t>
            </a: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endParaRPr kumimoji="1" lang="en-US" altLang="ko-KR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r">
              <a:lnSpc>
                <a:spcPct val="150000"/>
              </a:lnSpc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사용할 수 있다는 </a:t>
            </a:r>
            <a:r>
              <a:rPr kumimoji="1" lang="ko-KR" altLang="en-US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긍정적인 답변</a:t>
            </a: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얻었습니다</a:t>
            </a:r>
            <a:r>
              <a:rPr kumimoji="1" lang="en-US" altLang="ko-KR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lvl="0" algn="r">
              <a:lnSpc>
                <a:spcPct val="150000"/>
              </a:lnSpc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1" lang="en-US" altLang="ko-KR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9" name="직사각형 2">
            <a:extLst>
              <a:ext uri="{FF2B5EF4-FFF2-40B4-BE49-F238E27FC236}">
                <a16:creationId xmlns:a16="http://schemas.microsoft.com/office/drawing/2014/main" id="{2E0B153B-5F5B-472A-973D-AD263AEC183F}"/>
              </a:ext>
            </a:extLst>
          </p:cNvPr>
          <p:cNvSpPr/>
          <p:nvPr/>
        </p:nvSpPr>
        <p:spPr>
          <a:xfrm>
            <a:off x="5453911" y="775274"/>
            <a:ext cx="1608457" cy="6116653"/>
          </a:xfrm>
          <a:custGeom>
            <a:avLst/>
            <a:gdLst>
              <a:gd name="connsiteX0" fmla="*/ 0 w 1413905"/>
              <a:gd name="connsiteY0" fmla="*/ 0 h 6077743"/>
              <a:gd name="connsiteX1" fmla="*/ 1413905 w 1413905"/>
              <a:gd name="connsiteY1" fmla="*/ 0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29183 h 6106926"/>
              <a:gd name="connsiteX1" fmla="*/ 285497 w 1413905"/>
              <a:gd name="connsiteY1" fmla="*/ 0 h 6106926"/>
              <a:gd name="connsiteX2" fmla="*/ 1413905 w 1413905"/>
              <a:gd name="connsiteY2" fmla="*/ 6106926 h 6106926"/>
              <a:gd name="connsiteX3" fmla="*/ 1040859 w 1413905"/>
              <a:gd name="connsiteY3" fmla="*/ 6097198 h 6106926"/>
              <a:gd name="connsiteX4" fmla="*/ 0 w 1413905"/>
              <a:gd name="connsiteY4" fmla="*/ 29183 h 6106926"/>
              <a:gd name="connsiteX0" fmla="*/ 0 w 1413905"/>
              <a:gd name="connsiteY0" fmla="*/ 0 h 6077743"/>
              <a:gd name="connsiteX1" fmla="*/ 81216 w 1413905"/>
              <a:gd name="connsiteY1" fmla="*/ 0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38910 h 6116653"/>
              <a:gd name="connsiteX1" fmla="*/ 256314 w 1413905"/>
              <a:gd name="connsiteY1" fmla="*/ 0 h 6116653"/>
              <a:gd name="connsiteX2" fmla="*/ 1413905 w 1413905"/>
              <a:gd name="connsiteY2" fmla="*/ 6116653 h 6116653"/>
              <a:gd name="connsiteX3" fmla="*/ 1040859 w 1413905"/>
              <a:gd name="connsiteY3" fmla="*/ 6106925 h 6116653"/>
              <a:gd name="connsiteX4" fmla="*/ 0 w 1413905"/>
              <a:gd name="connsiteY4" fmla="*/ 38910 h 6116653"/>
              <a:gd name="connsiteX0" fmla="*/ 0 w 1511181"/>
              <a:gd name="connsiteY0" fmla="*/ 19455 h 6116653"/>
              <a:gd name="connsiteX1" fmla="*/ 353590 w 1511181"/>
              <a:gd name="connsiteY1" fmla="*/ 0 h 6116653"/>
              <a:gd name="connsiteX2" fmla="*/ 1511181 w 1511181"/>
              <a:gd name="connsiteY2" fmla="*/ 6116653 h 6116653"/>
              <a:gd name="connsiteX3" fmla="*/ 1138135 w 1511181"/>
              <a:gd name="connsiteY3" fmla="*/ 6106925 h 6116653"/>
              <a:gd name="connsiteX4" fmla="*/ 0 w 1511181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138135 w 1608457"/>
              <a:gd name="connsiteY3" fmla="*/ 6106925 h 6116653"/>
              <a:gd name="connsiteX4" fmla="*/ 0 w 1608457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235412 w 1608457"/>
              <a:gd name="connsiteY3" fmla="*/ 6106925 h 6116653"/>
              <a:gd name="connsiteX4" fmla="*/ 0 w 1608457"/>
              <a:gd name="connsiteY4" fmla="*/ 19455 h 6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457" h="6116653">
                <a:moveTo>
                  <a:pt x="0" y="19455"/>
                </a:moveTo>
                <a:lnTo>
                  <a:pt x="353590" y="0"/>
                </a:lnTo>
                <a:lnTo>
                  <a:pt x="1608457" y="6116653"/>
                </a:lnTo>
                <a:lnTo>
                  <a:pt x="1235412" y="6106925"/>
                </a:lnTo>
                <a:lnTo>
                  <a:pt x="0" y="19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순서도: 수동 입력 28">
            <a:extLst>
              <a:ext uri="{FF2B5EF4-FFF2-40B4-BE49-F238E27FC236}">
                <a16:creationId xmlns:a16="http://schemas.microsoft.com/office/drawing/2014/main" id="{834831FD-FA9C-440B-ACC5-94F24732F6B4}"/>
              </a:ext>
            </a:extLst>
          </p:cNvPr>
          <p:cNvSpPr/>
          <p:nvPr/>
        </p:nvSpPr>
        <p:spPr>
          <a:xfrm rot="5400000">
            <a:off x="120210" y="699052"/>
            <a:ext cx="6064126" cy="6304549"/>
          </a:xfrm>
          <a:prstGeom prst="flowChartManualInpu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44" name="직사각형 2">
            <a:extLst>
              <a:ext uri="{FF2B5EF4-FFF2-40B4-BE49-F238E27FC236}">
                <a16:creationId xmlns:a16="http://schemas.microsoft.com/office/drawing/2014/main" id="{7F51AED8-6A5F-0596-2259-C5BC9336DC9A}"/>
              </a:ext>
            </a:extLst>
          </p:cNvPr>
          <p:cNvSpPr/>
          <p:nvPr/>
        </p:nvSpPr>
        <p:spPr>
          <a:xfrm>
            <a:off x="4977251" y="775274"/>
            <a:ext cx="1608457" cy="6116653"/>
          </a:xfrm>
          <a:custGeom>
            <a:avLst/>
            <a:gdLst>
              <a:gd name="connsiteX0" fmla="*/ 0 w 1413905"/>
              <a:gd name="connsiteY0" fmla="*/ 0 h 6077743"/>
              <a:gd name="connsiteX1" fmla="*/ 1413905 w 1413905"/>
              <a:gd name="connsiteY1" fmla="*/ 0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29183 h 6106926"/>
              <a:gd name="connsiteX1" fmla="*/ 285497 w 1413905"/>
              <a:gd name="connsiteY1" fmla="*/ 0 h 6106926"/>
              <a:gd name="connsiteX2" fmla="*/ 1413905 w 1413905"/>
              <a:gd name="connsiteY2" fmla="*/ 6106926 h 6106926"/>
              <a:gd name="connsiteX3" fmla="*/ 1040859 w 1413905"/>
              <a:gd name="connsiteY3" fmla="*/ 6097198 h 6106926"/>
              <a:gd name="connsiteX4" fmla="*/ 0 w 1413905"/>
              <a:gd name="connsiteY4" fmla="*/ 29183 h 6106926"/>
              <a:gd name="connsiteX0" fmla="*/ 0 w 1413905"/>
              <a:gd name="connsiteY0" fmla="*/ 0 h 6077743"/>
              <a:gd name="connsiteX1" fmla="*/ 81216 w 1413905"/>
              <a:gd name="connsiteY1" fmla="*/ 0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38910 h 6116653"/>
              <a:gd name="connsiteX1" fmla="*/ 256314 w 1413905"/>
              <a:gd name="connsiteY1" fmla="*/ 0 h 6116653"/>
              <a:gd name="connsiteX2" fmla="*/ 1413905 w 1413905"/>
              <a:gd name="connsiteY2" fmla="*/ 6116653 h 6116653"/>
              <a:gd name="connsiteX3" fmla="*/ 1040859 w 1413905"/>
              <a:gd name="connsiteY3" fmla="*/ 6106925 h 6116653"/>
              <a:gd name="connsiteX4" fmla="*/ 0 w 1413905"/>
              <a:gd name="connsiteY4" fmla="*/ 38910 h 6116653"/>
              <a:gd name="connsiteX0" fmla="*/ 0 w 1511181"/>
              <a:gd name="connsiteY0" fmla="*/ 19455 h 6116653"/>
              <a:gd name="connsiteX1" fmla="*/ 353590 w 1511181"/>
              <a:gd name="connsiteY1" fmla="*/ 0 h 6116653"/>
              <a:gd name="connsiteX2" fmla="*/ 1511181 w 1511181"/>
              <a:gd name="connsiteY2" fmla="*/ 6116653 h 6116653"/>
              <a:gd name="connsiteX3" fmla="*/ 1138135 w 1511181"/>
              <a:gd name="connsiteY3" fmla="*/ 6106925 h 6116653"/>
              <a:gd name="connsiteX4" fmla="*/ 0 w 1511181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138135 w 1608457"/>
              <a:gd name="connsiteY3" fmla="*/ 6106925 h 6116653"/>
              <a:gd name="connsiteX4" fmla="*/ 0 w 1608457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235412 w 1608457"/>
              <a:gd name="connsiteY3" fmla="*/ 6106925 h 6116653"/>
              <a:gd name="connsiteX4" fmla="*/ 0 w 1608457"/>
              <a:gd name="connsiteY4" fmla="*/ 19455 h 6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457" h="6116653">
                <a:moveTo>
                  <a:pt x="0" y="19455"/>
                </a:moveTo>
                <a:lnTo>
                  <a:pt x="353590" y="0"/>
                </a:lnTo>
                <a:lnTo>
                  <a:pt x="1608457" y="6116653"/>
                </a:lnTo>
                <a:lnTo>
                  <a:pt x="1235412" y="6106925"/>
                </a:lnTo>
                <a:lnTo>
                  <a:pt x="0" y="19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589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개, 실외, 도로, 나무이(가) 표시된 사진&#10;&#10;자동 생성된 설명">
            <a:extLst>
              <a:ext uri="{FF2B5EF4-FFF2-40B4-BE49-F238E27FC236}">
                <a16:creationId xmlns:a16="http://schemas.microsoft.com/office/drawing/2014/main" id="{F23D4D2A-3819-D49D-B378-2C0046D46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9" r="5756"/>
          <a:stretch/>
        </p:blipFill>
        <p:spPr>
          <a:xfrm>
            <a:off x="13566" y="0"/>
            <a:ext cx="630323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31E751F-D29C-7415-6534-B5E9924E1372}"/>
              </a:ext>
            </a:extLst>
          </p:cNvPr>
          <p:cNvSpPr/>
          <p:nvPr/>
        </p:nvSpPr>
        <p:spPr>
          <a:xfrm>
            <a:off x="6296423" y="5866447"/>
            <a:ext cx="1321525" cy="1018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2F31D4-2BD2-C327-59B8-9D5103D67A23}"/>
              </a:ext>
            </a:extLst>
          </p:cNvPr>
          <p:cNvSpPr/>
          <p:nvPr/>
        </p:nvSpPr>
        <p:spPr>
          <a:xfrm>
            <a:off x="6098289" y="-13407"/>
            <a:ext cx="6093711" cy="608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B1357526-AB42-DA0F-A37F-38F0FC5275A2}"/>
              </a:ext>
            </a:extLst>
          </p:cNvPr>
          <p:cNvSpPr/>
          <p:nvPr/>
        </p:nvSpPr>
        <p:spPr>
          <a:xfrm rot="16200000" flipH="1">
            <a:off x="3156535" y="2452432"/>
            <a:ext cx="6871407" cy="196654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A5924E0B-9407-D4DB-772E-58FAC51AE862}"/>
              </a:ext>
            </a:extLst>
          </p:cNvPr>
          <p:cNvSpPr/>
          <p:nvPr/>
        </p:nvSpPr>
        <p:spPr>
          <a:xfrm rot="16200000" flipH="1">
            <a:off x="1888859" y="2439026"/>
            <a:ext cx="6871407" cy="196654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직사각형 28">
            <a:extLst>
              <a:ext uri="{FF2B5EF4-FFF2-40B4-BE49-F238E27FC236}">
                <a16:creationId xmlns:a16="http://schemas.microsoft.com/office/drawing/2014/main" id="{9E534146-CE86-4D2F-9582-BE05500F3CC8}"/>
              </a:ext>
            </a:extLst>
          </p:cNvPr>
          <p:cNvSpPr/>
          <p:nvPr/>
        </p:nvSpPr>
        <p:spPr>
          <a:xfrm>
            <a:off x="0" y="-1"/>
            <a:ext cx="6303232" cy="6858000"/>
          </a:xfrm>
          <a:custGeom>
            <a:avLst/>
            <a:gdLst>
              <a:gd name="connsiteX0" fmla="*/ 0 w 4103765"/>
              <a:gd name="connsiteY0" fmla="*/ 0 h 6338170"/>
              <a:gd name="connsiteX1" fmla="*/ 4103765 w 4103765"/>
              <a:gd name="connsiteY1" fmla="*/ 0 h 6338170"/>
              <a:gd name="connsiteX2" fmla="*/ 4103765 w 4103765"/>
              <a:gd name="connsiteY2" fmla="*/ 6338170 h 6338170"/>
              <a:gd name="connsiteX3" fmla="*/ 0 w 4103765"/>
              <a:gd name="connsiteY3" fmla="*/ 6338170 h 6338170"/>
              <a:gd name="connsiteX4" fmla="*/ 0 w 4103765"/>
              <a:gd name="connsiteY4" fmla="*/ 0 h 6338170"/>
              <a:gd name="connsiteX0" fmla="*/ 0 w 5894465"/>
              <a:gd name="connsiteY0" fmla="*/ 0 h 6338170"/>
              <a:gd name="connsiteX1" fmla="*/ 4103765 w 5894465"/>
              <a:gd name="connsiteY1" fmla="*/ 0 h 6338170"/>
              <a:gd name="connsiteX2" fmla="*/ 5894465 w 5894465"/>
              <a:gd name="connsiteY2" fmla="*/ 6338170 h 6338170"/>
              <a:gd name="connsiteX3" fmla="*/ 0 w 5894465"/>
              <a:gd name="connsiteY3" fmla="*/ 6338170 h 6338170"/>
              <a:gd name="connsiteX4" fmla="*/ 0 w 5894465"/>
              <a:gd name="connsiteY4" fmla="*/ 0 h 633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4465" h="6338170">
                <a:moveTo>
                  <a:pt x="0" y="0"/>
                </a:moveTo>
                <a:lnTo>
                  <a:pt x="4103765" y="0"/>
                </a:lnTo>
                <a:lnTo>
                  <a:pt x="5894465" y="6338170"/>
                </a:lnTo>
                <a:lnTo>
                  <a:pt x="0" y="633817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F65A3">
                  <a:alpha val="80000"/>
                </a:srgbClr>
              </a:gs>
              <a:gs pos="100000">
                <a:srgbClr val="1F65A3">
                  <a:alpha val="9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819859-8E4F-458A-9B56-A956E0B791A4}"/>
              </a:ext>
            </a:extLst>
          </p:cNvPr>
          <p:cNvGrpSpPr/>
          <p:nvPr/>
        </p:nvGrpSpPr>
        <p:grpSpPr>
          <a:xfrm>
            <a:off x="4256585" y="841666"/>
            <a:ext cx="927207" cy="927207"/>
            <a:chOff x="7157392" y="2517838"/>
            <a:chExt cx="927207" cy="92720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4184E5D-C6FA-4166-8426-32CA37B9A6E9}"/>
                </a:ext>
              </a:extLst>
            </p:cNvPr>
            <p:cNvGrpSpPr/>
            <p:nvPr/>
          </p:nvGrpSpPr>
          <p:grpSpPr>
            <a:xfrm>
              <a:off x="7157392" y="2517838"/>
              <a:ext cx="927207" cy="927207"/>
              <a:chOff x="7061940" y="2180636"/>
              <a:chExt cx="1393506" cy="139350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0507FB1-9551-4D0A-A4FD-725E29F660C1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rgbClr val="1568B4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D97D2D7-0E4C-4DDF-85AC-EAB6AA135C30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1568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93F5CA0A-7CC8-4B1A-B6D1-42F23AAED1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BED7D0-A867-406E-90CC-52E287EC6A56}"/>
                </a:ext>
              </a:extLst>
            </p:cNvPr>
            <p:cNvSpPr txBox="1"/>
            <p:nvPr/>
          </p:nvSpPr>
          <p:spPr>
            <a:xfrm>
              <a:off x="7355538" y="2808665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F65A3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01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56E895-3E91-4C93-A9C5-EDD0255DA02C}"/>
              </a:ext>
            </a:extLst>
          </p:cNvPr>
          <p:cNvGrpSpPr/>
          <p:nvPr/>
        </p:nvGrpSpPr>
        <p:grpSpPr>
          <a:xfrm>
            <a:off x="4903043" y="3320437"/>
            <a:ext cx="927207" cy="927207"/>
            <a:chOff x="4053240" y="2475693"/>
            <a:chExt cx="927207" cy="92720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B4D3D0F-A335-4C89-96CD-D1C02CC63B6A}"/>
                </a:ext>
              </a:extLst>
            </p:cNvPr>
            <p:cNvGrpSpPr/>
            <p:nvPr/>
          </p:nvGrpSpPr>
          <p:grpSpPr>
            <a:xfrm>
              <a:off x="4053240" y="2475693"/>
              <a:ext cx="927207" cy="927207"/>
              <a:chOff x="7061940" y="2180636"/>
              <a:chExt cx="1393506" cy="1393506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08D9AC60-C726-4222-95E3-DC81C6BBD32C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D28608E-F441-4EF7-89BD-6301C1698776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AEBF016C-13D5-4B15-8481-59E554C060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DE245A-50E5-44F8-9F4D-4A06F28780EE}"/>
                </a:ext>
              </a:extLst>
            </p:cNvPr>
            <p:cNvSpPr txBox="1"/>
            <p:nvPr/>
          </p:nvSpPr>
          <p:spPr>
            <a:xfrm>
              <a:off x="4251386" y="2766520"/>
              <a:ext cx="6078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03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0E66976-4F34-4BC7-A72D-D3E96A4C0899}"/>
              </a:ext>
            </a:extLst>
          </p:cNvPr>
          <p:cNvGrpSpPr/>
          <p:nvPr/>
        </p:nvGrpSpPr>
        <p:grpSpPr>
          <a:xfrm>
            <a:off x="4589318" y="2089142"/>
            <a:ext cx="927207" cy="927207"/>
            <a:chOff x="1042757" y="2501793"/>
            <a:chExt cx="927207" cy="92720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755065A-C446-4728-B42C-8F32BEE8AB46}"/>
                </a:ext>
              </a:extLst>
            </p:cNvPr>
            <p:cNvGrpSpPr/>
            <p:nvPr/>
          </p:nvGrpSpPr>
          <p:grpSpPr>
            <a:xfrm>
              <a:off x="1042757" y="2501793"/>
              <a:ext cx="927207" cy="927207"/>
              <a:chOff x="7061940" y="2180636"/>
              <a:chExt cx="1393506" cy="1393506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4825218-9060-4718-8392-2F544BB2B274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9D83EB05-0E92-4167-8E5B-9D92EF767087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43" name="Picture 4">
                <a:extLst>
                  <a:ext uri="{FF2B5EF4-FFF2-40B4-BE49-F238E27FC236}">
                    <a16:creationId xmlns:a16="http://schemas.microsoft.com/office/drawing/2014/main" id="{EA9537D6-B323-46F5-9E75-3B1D5F0F9C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870B2F-848B-4893-AEDD-44EDBCD6C650}"/>
                </a:ext>
              </a:extLst>
            </p:cNvPr>
            <p:cNvSpPr txBox="1"/>
            <p:nvPr/>
          </p:nvSpPr>
          <p:spPr>
            <a:xfrm>
              <a:off x="1240903" y="2792620"/>
              <a:ext cx="606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02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9E95E40-72DF-4AED-95C2-25156C80B1C3}"/>
              </a:ext>
            </a:extLst>
          </p:cNvPr>
          <p:cNvGrpSpPr/>
          <p:nvPr/>
        </p:nvGrpSpPr>
        <p:grpSpPr>
          <a:xfrm>
            <a:off x="5324501" y="4552337"/>
            <a:ext cx="927207" cy="927207"/>
            <a:chOff x="1042757" y="2501793"/>
            <a:chExt cx="927207" cy="92720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F59898B-9DEA-40B8-9AEC-CB1CA65FCA91}"/>
                </a:ext>
              </a:extLst>
            </p:cNvPr>
            <p:cNvGrpSpPr/>
            <p:nvPr/>
          </p:nvGrpSpPr>
          <p:grpSpPr>
            <a:xfrm>
              <a:off x="1042757" y="2501793"/>
              <a:ext cx="927207" cy="927207"/>
              <a:chOff x="7061940" y="2180636"/>
              <a:chExt cx="1393506" cy="1393506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C2FD2C51-5FDE-446C-A1FB-CDA076379015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2B70EA4-FD41-4E46-91C6-1BC51F367156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49" name="Picture 4">
                <a:extLst>
                  <a:ext uri="{FF2B5EF4-FFF2-40B4-BE49-F238E27FC236}">
                    <a16:creationId xmlns:a16="http://schemas.microsoft.com/office/drawing/2014/main" id="{7DCCB447-95FE-4960-A505-B0A1FD110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D7C3F6-CAED-460C-A561-90455B40081F}"/>
                </a:ext>
              </a:extLst>
            </p:cNvPr>
            <p:cNvSpPr txBox="1"/>
            <p:nvPr/>
          </p:nvSpPr>
          <p:spPr>
            <a:xfrm>
              <a:off x="1240903" y="2792620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04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7FE066-BE0E-463B-868B-AFD804D699CB}"/>
              </a:ext>
            </a:extLst>
          </p:cNvPr>
          <p:cNvSpPr txBox="1"/>
          <p:nvPr/>
        </p:nvSpPr>
        <p:spPr>
          <a:xfrm>
            <a:off x="5318379" y="1128853"/>
            <a:ext cx="565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rPr>
              <a:t>프로젝트 개요 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FB3B6-87C1-4FB9-8248-D8271716F686}"/>
              </a:ext>
            </a:extLst>
          </p:cNvPr>
          <p:cNvSpPr txBox="1"/>
          <p:nvPr/>
        </p:nvSpPr>
        <p:spPr>
          <a:xfrm>
            <a:off x="5621001" y="2370058"/>
            <a:ext cx="601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 데이터를 활용한 사회 문제 해결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8E1163-2E34-421B-9744-25C89661E9BC}"/>
              </a:ext>
            </a:extLst>
          </p:cNvPr>
          <p:cNvSpPr txBox="1"/>
          <p:nvPr/>
        </p:nvSpPr>
        <p:spPr>
          <a:xfrm>
            <a:off x="5934726" y="3611263"/>
            <a:ext cx="434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800" dirty="0">
                <a:solidFill>
                  <a:srgbClr val="1F65A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소개</a:t>
            </a:r>
            <a:endParaRPr kumimoji="0" lang="ko-KR" altLang="en-US" sz="2800" i="0" u="none" strike="noStrike" kern="1200" cap="none" spc="0" normalizeH="0" baseline="0" noProof="0" dirty="0">
              <a:ln>
                <a:noFill/>
              </a:ln>
              <a:solidFill>
                <a:srgbClr val="1F65A3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099948-9BD7-4F8B-B91B-D745E7F79715}"/>
              </a:ext>
            </a:extLst>
          </p:cNvPr>
          <p:cNvSpPr txBox="1"/>
          <p:nvPr/>
        </p:nvSpPr>
        <p:spPr>
          <a:xfrm>
            <a:off x="6303232" y="4843163"/>
            <a:ext cx="565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시장성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사업화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기술성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3DCE0-9F70-46B9-33E0-59E8B1902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962" y="-23546"/>
            <a:ext cx="1871038" cy="73432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C8578ED-4B0B-7CCF-7515-430C333B9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08" y="2525020"/>
            <a:ext cx="2383797" cy="2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4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137106-547F-4943-92B7-DDB4A3F1A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" t="1149" r="267" b="1216"/>
          <a:stretch/>
        </p:blipFill>
        <p:spPr>
          <a:xfrm>
            <a:off x="5339008" y="1741503"/>
            <a:ext cx="6094167" cy="2623590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4C0554-D5B5-CFE4-8952-B9463872D02B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7B01357-3D06-856F-DA40-EA73DD91C4E4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A25FEF0-67E3-F79F-51C7-B84627EBD3BF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E9FB3AF-BE99-7D94-85B4-1D5A17F21A46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78F7083-C3CC-E0AD-8E4E-6D7D07936CED}"/>
              </a:ext>
            </a:extLst>
          </p:cNvPr>
          <p:cNvSpPr txBox="1"/>
          <p:nvPr/>
        </p:nvSpPr>
        <p:spPr>
          <a:xfrm>
            <a:off x="304799" y="186062"/>
            <a:ext cx="391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 </a:t>
            </a:r>
            <a:r>
              <a: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Product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소개</a:t>
            </a:r>
          </a:p>
        </p:txBody>
      </p:sp>
      <p:cxnSp>
        <p:nvCxnSpPr>
          <p:cNvPr id="51" name="직선 연결선 23">
            <a:extLst>
              <a:ext uri="{FF2B5EF4-FFF2-40B4-BE49-F238E27FC236}">
                <a16:creationId xmlns:a16="http://schemas.microsoft.com/office/drawing/2014/main" id="{0786EB49-832B-2538-61B2-1A4A4644376A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4BC8ACC-2E4D-4576-86B0-69053A0F9D67}"/>
              </a:ext>
            </a:extLst>
          </p:cNvPr>
          <p:cNvSpPr txBox="1"/>
          <p:nvPr/>
        </p:nvSpPr>
        <p:spPr>
          <a:xfrm>
            <a:off x="304799" y="1939984"/>
            <a:ext cx="470739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VIDA </a:t>
            </a:r>
            <a:r>
              <a:rPr lang="ko-KR" altLang="en-US" sz="4000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비다</a:t>
            </a:r>
            <a:endParaRPr lang="en-US" altLang="ko-KR" sz="4000" dirty="0">
              <a:solidFill>
                <a:srgbClr val="1F68A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sz="1400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defRPr/>
            </a:pPr>
            <a:endParaRPr lang="en-US" altLang="ko-KR" sz="1400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VIDA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GUI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인터페이스를 제공하는 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 도구입니다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vl="0">
              <a:defRPr/>
            </a:pP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 도구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Blender, </a:t>
            </a:r>
            <a:r>
              <a:rPr lang="en-US" altLang="ko-KR" sz="1100" dirty="0" err="1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AutoDesk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차별점은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비전문가도 사용이 가능하도록 </a:t>
            </a:r>
            <a:r>
              <a:rPr lang="ko-KR" altLang="en-US" sz="14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정규화 작업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lvl="0">
              <a:defRPr/>
            </a:pPr>
            <a:r>
              <a:rPr lang="ko-KR" altLang="en-US" sz="14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작업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등을 자동화하여 쉽고 간편하게 촉지도를 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생성할 수 있습니다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vl="0">
              <a:defRPr/>
            </a:pP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defRPr/>
            </a:pP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defRPr/>
            </a:pPr>
            <a:endParaRPr lang="ko-KR" altLang="en-US" sz="1400" dirty="0"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2B585F4-150E-4808-A7FB-C0FD97D54F34}"/>
              </a:ext>
            </a:extLst>
          </p:cNvPr>
          <p:cNvCxnSpPr>
            <a:cxnSpLocks/>
          </p:cNvCxnSpPr>
          <p:nvPr/>
        </p:nvCxnSpPr>
        <p:spPr>
          <a:xfrm>
            <a:off x="385090" y="2719092"/>
            <a:ext cx="2167073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2DF50B-F89A-4800-AC79-41DF19A3386A}"/>
              </a:ext>
            </a:extLst>
          </p:cNvPr>
          <p:cNvGrpSpPr/>
          <p:nvPr/>
        </p:nvGrpSpPr>
        <p:grpSpPr>
          <a:xfrm>
            <a:off x="9401179" y="293688"/>
            <a:ext cx="1242579" cy="137097"/>
            <a:chOff x="9649979" y="158036"/>
            <a:chExt cx="1242579" cy="137097"/>
          </a:xfrm>
        </p:grpSpPr>
        <p:cxnSp>
          <p:nvCxnSpPr>
            <p:cNvPr id="27" name="직선 연결선 91">
              <a:extLst>
                <a:ext uri="{FF2B5EF4-FFF2-40B4-BE49-F238E27FC236}">
                  <a16:creationId xmlns:a16="http://schemas.microsoft.com/office/drawing/2014/main" id="{267ACC22-CCA8-4DE7-8521-DADFC144A81B}"/>
                </a:ext>
              </a:extLst>
            </p:cNvPr>
            <p:cNvCxnSpPr>
              <a:stCxn id="28" idx="0"/>
              <a:endCxn id="31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75F1339-15C0-4448-954B-B1C2C161D2E1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537F475-0110-411D-A507-68697269EBD3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B82253E-CD44-41FD-A05D-00692265CD8D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B10528B-AF35-4357-AC51-26A783FE522A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DDC08A4F-3A39-4BF3-981B-44DA2C336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7E23A2-4817-48A0-83D6-312408250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98" y="2447792"/>
            <a:ext cx="6011490" cy="44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6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4C0554-D5B5-CFE4-8952-B9463872D02B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7B01357-3D06-856F-DA40-EA73DD91C4E4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A25FEF0-67E3-F79F-51C7-B84627EBD3BF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E9FB3AF-BE99-7D94-85B4-1D5A17F21A46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78F7083-C3CC-E0AD-8E4E-6D7D07936CED}"/>
              </a:ext>
            </a:extLst>
          </p:cNvPr>
          <p:cNvSpPr txBox="1"/>
          <p:nvPr/>
        </p:nvSpPr>
        <p:spPr>
          <a:xfrm>
            <a:off x="304799" y="186062"/>
            <a:ext cx="443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 </a:t>
            </a:r>
            <a:r>
              <a: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Product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사용자 </a:t>
            </a:r>
            <a:r>
              <a:rPr lang="en-US" altLang="ko-KR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수혜자</a:t>
            </a:r>
          </a:p>
        </p:txBody>
      </p:sp>
      <p:cxnSp>
        <p:nvCxnSpPr>
          <p:cNvPr id="51" name="직선 연결선 23">
            <a:extLst>
              <a:ext uri="{FF2B5EF4-FFF2-40B4-BE49-F238E27FC236}">
                <a16:creationId xmlns:a16="http://schemas.microsoft.com/office/drawing/2014/main" id="{0786EB49-832B-2538-61B2-1A4A4644376A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FCCD5D-212B-4BBE-AB56-99D8F0795482}"/>
              </a:ext>
            </a:extLst>
          </p:cNvPr>
          <p:cNvSpPr/>
          <p:nvPr/>
        </p:nvSpPr>
        <p:spPr>
          <a:xfrm>
            <a:off x="0" y="2367473"/>
            <a:ext cx="12192000" cy="6494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DEEEF0-E86F-414B-82A0-9CED1E543DA4}"/>
              </a:ext>
            </a:extLst>
          </p:cNvPr>
          <p:cNvSpPr txBox="1"/>
          <p:nvPr/>
        </p:nvSpPr>
        <p:spPr>
          <a:xfrm>
            <a:off x="1934792" y="3132827"/>
            <a:ext cx="3751083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VIDA</a:t>
            </a: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타겟 사용자는</a:t>
            </a:r>
            <a:endParaRPr kumimoji="1" lang="en-US" altLang="ko-KR" sz="16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dirty="0" err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복지사</a:t>
            </a:r>
            <a:r>
              <a:rPr kumimoji="1" lang="en-US" altLang="ko-KR" sz="16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16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자원 봉사자</a:t>
            </a: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입니다</a:t>
            </a:r>
            <a:r>
              <a:rPr kumimoji="1" lang="en-US" altLang="ko-KR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kumimoji="1" lang="ko-KR" altLang="en-US" sz="12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비전문가도 쉽게 사용 가능하게 </a:t>
            </a:r>
            <a:endParaRPr kumimoji="1" lang="en-US" altLang="ko-KR" sz="12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인터페이스를 제공하여 빠르고 간단하게</a:t>
            </a:r>
            <a:endParaRPr kumimoji="1" lang="en-US" altLang="ko-KR" sz="12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kumimoji="1" lang="ko-KR" altLang="en-US" sz="1200" dirty="0" err="1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촉지도</a:t>
            </a:r>
            <a:r>
              <a:rPr kumimoji="1" lang="ko-KR" altLang="en-US" sz="12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모델을 제작할 수 있게 합니다</a:t>
            </a:r>
            <a:endParaRPr kumimoji="1" lang="en-US" altLang="ko-KR" sz="12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E1AF9A-5137-4AA3-B758-C2CDEDB57519}"/>
              </a:ext>
            </a:extLst>
          </p:cNvPr>
          <p:cNvSpPr txBox="1"/>
          <p:nvPr/>
        </p:nvSpPr>
        <p:spPr>
          <a:xfrm>
            <a:off x="1677143" y="2558678"/>
            <a:ext cx="448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프로그램 사용자</a:t>
            </a:r>
            <a:r>
              <a:rPr lang="ko-KR" altLang="en-US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 err="1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복지사</a:t>
            </a:r>
            <a:r>
              <a:rPr lang="en-US" altLang="ko-KR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자원 봉사자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D11A1E9-2FDE-47FF-8D1F-53054546B277}"/>
              </a:ext>
            </a:extLst>
          </p:cNvPr>
          <p:cNvSpPr txBox="1"/>
          <p:nvPr/>
        </p:nvSpPr>
        <p:spPr>
          <a:xfrm>
            <a:off x="7653885" y="2558678"/>
            <a:ext cx="448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수혜자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: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시각 장애인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68F8B2-D6A4-46AC-AE9A-86D8C5F2C34A}"/>
              </a:ext>
            </a:extLst>
          </p:cNvPr>
          <p:cNvGrpSpPr>
            <a:grpSpLocks noChangeAspect="1"/>
          </p:cNvGrpSpPr>
          <p:nvPr/>
        </p:nvGrpSpPr>
        <p:grpSpPr>
          <a:xfrm>
            <a:off x="211430" y="2395485"/>
            <a:ext cx="1800000" cy="1800000"/>
            <a:chOff x="6001277" y="4504697"/>
            <a:chExt cx="1620000" cy="162000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D450C57-1A5E-4EFC-8056-444C8BBF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140" y="4908798"/>
              <a:ext cx="663275" cy="663275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F31D042-E3EE-4EFD-848A-D6A9FF44B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1277" y="4504697"/>
              <a:ext cx="1620000" cy="1620000"/>
            </a:xfrm>
            <a:prstGeom prst="ellipse">
              <a:avLst/>
            </a:prstGeom>
            <a:solidFill>
              <a:srgbClr val="1568B4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DE332F2-D539-4A6C-8062-3C9159CFA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5537" y="4568038"/>
              <a:ext cx="1476000" cy="1476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1568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B83C791-993D-4C62-8583-C4DF6EEEE9B1}"/>
              </a:ext>
            </a:extLst>
          </p:cNvPr>
          <p:cNvGrpSpPr>
            <a:grpSpLocks noChangeAspect="1"/>
          </p:cNvGrpSpPr>
          <p:nvPr/>
        </p:nvGrpSpPr>
        <p:grpSpPr>
          <a:xfrm>
            <a:off x="6279881" y="2356681"/>
            <a:ext cx="1800000" cy="1800000"/>
            <a:chOff x="6001277" y="4504697"/>
            <a:chExt cx="1620000" cy="1620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74BE6AB-6DF1-4278-AC23-862E5029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140" y="4908798"/>
              <a:ext cx="663275" cy="663275"/>
            </a:xfrm>
            <a:prstGeom prst="rect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755136E-BD72-411E-B30D-CF5712DA88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1277" y="4504697"/>
              <a:ext cx="1620000" cy="1620000"/>
            </a:xfrm>
            <a:prstGeom prst="ellipse">
              <a:avLst/>
            </a:prstGeom>
            <a:solidFill>
              <a:srgbClr val="1568B4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1D740F8-6EB1-43F5-9913-A97B21E191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5537" y="4568038"/>
              <a:ext cx="1476000" cy="1476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1568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DABCEA5-A01F-4957-95D6-D6BCC2032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0" y="2648309"/>
            <a:ext cx="1294352" cy="12943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AD51E49-E633-4560-8D78-AFEB0E19D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73" y="2672196"/>
            <a:ext cx="1149727" cy="114972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7D7321F-06CB-4B61-BE11-8B6EAEC7B5E9}"/>
              </a:ext>
            </a:extLst>
          </p:cNvPr>
          <p:cNvSpPr txBox="1"/>
          <p:nvPr/>
        </p:nvSpPr>
        <p:spPr>
          <a:xfrm>
            <a:off x="7911534" y="3132827"/>
            <a:ext cx="37510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VIDA</a:t>
            </a:r>
            <a:r>
              <a:rPr kumimoji="1" lang="ko-KR" altLang="en-US" sz="16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최종 산출물인 촉각 지도의</a:t>
            </a:r>
            <a:endParaRPr kumimoji="1" lang="en-US" altLang="ko-KR" sz="1600" dirty="0">
              <a:solidFill>
                <a:schemeClr val="accent3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사용자는 </a:t>
            </a:r>
            <a:r>
              <a:rPr kumimoji="1" lang="ko-KR" altLang="en-US" sz="1600" b="1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 장애인</a:t>
            </a:r>
            <a:r>
              <a:rPr kumimoji="1" lang="ko-KR" altLang="en-US" sz="16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입니다</a:t>
            </a:r>
            <a:r>
              <a:rPr kumimoji="1" lang="en-US" altLang="ko-KR" sz="16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dirty="0">
              <a:solidFill>
                <a:schemeClr val="accent3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VIDA</a:t>
            </a:r>
            <a:r>
              <a:rPr kumimoji="1" lang="ko-KR" altLang="en-US" sz="11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사용하여 촉지도를 만들고</a:t>
            </a:r>
            <a:endParaRPr kumimoji="1" lang="en-US" altLang="ko-KR" sz="1100" dirty="0">
              <a:solidFill>
                <a:schemeClr val="accent3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최종적으로 시각 장애인이 사용하는 구조입니다</a:t>
            </a:r>
            <a:r>
              <a:rPr kumimoji="1" lang="en-US" altLang="ko-KR" sz="11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691FCAD-88AB-45E5-B400-3DA16613FCDE}"/>
              </a:ext>
            </a:extLst>
          </p:cNvPr>
          <p:cNvGrpSpPr/>
          <p:nvPr/>
        </p:nvGrpSpPr>
        <p:grpSpPr>
          <a:xfrm>
            <a:off x="9401179" y="293688"/>
            <a:ext cx="1242579" cy="137097"/>
            <a:chOff x="9649979" y="158036"/>
            <a:chExt cx="1242579" cy="137097"/>
          </a:xfrm>
        </p:grpSpPr>
        <p:cxnSp>
          <p:nvCxnSpPr>
            <p:cNvPr id="31" name="직선 연결선 91">
              <a:extLst>
                <a:ext uri="{FF2B5EF4-FFF2-40B4-BE49-F238E27FC236}">
                  <a16:creationId xmlns:a16="http://schemas.microsoft.com/office/drawing/2014/main" id="{8F8C67F8-2640-42F5-82ED-27871D1A1B03}"/>
                </a:ext>
              </a:extLst>
            </p:cNvPr>
            <p:cNvCxnSpPr>
              <a:stCxn id="52" idx="0"/>
              <a:endCxn id="62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E6556A-2598-4A53-AEBD-389A4377D316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7B0C79E-ECAF-4F88-9055-3DCE2F9F184F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DEE7F18-6C02-4C2F-A384-0F54888F8C8C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33661D7-05DB-444C-B246-F037B55D4D47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42DD175C-4F07-4A30-957C-75C6AA02A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27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4C0554-D5B5-CFE4-8952-B9463872D02B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7B01357-3D06-856F-DA40-EA73DD91C4E4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A25FEF0-67E3-F79F-51C7-B84627EBD3BF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E9FB3AF-BE99-7D94-85B4-1D5A17F21A46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23">
            <a:extLst>
              <a:ext uri="{FF2B5EF4-FFF2-40B4-BE49-F238E27FC236}">
                <a16:creationId xmlns:a16="http://schemas.microsoft.com/office/drawing/2014/main" id="{0786EB49-832B-2538-61B2-1A4A4644376A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FCCD5D-212B-4BBE-AB56-99D8F0795482}"/>
              </a:ext>
            </a:extLst>
          </p:cNvPr>
          <p:cNvSpPr/>
          <p:nvPr/>
        </p:nvSpPr>
        <p:spPr>
          <a:xfrm>
            <a:off x="-27730" y="2354475"/>
            <a:ext cx="12192000" cy="6494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DEEEF0-E86F-414B-82A0-9CED1E543DA4}"/>
              </a:ext>
            </a:extLst>
          </p:cNvPr>
          <p:cNvSpPr txBox="1"/>
          <p:nvPr/>
        </p:nvSpPr>
        <p:spPr>
          <a:xfrm>
            <a:off x="1934792" y="3130621"/>
            <a:ext cx="3751083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VIDA</a:t>
            </a:r>
            <a:r>
              <a:rPr kumimoji="1" lang="ko-KR" altLang="en-US" sz="1600" b="1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타겟 사용자는</a:t>
            </a:r>
            <a:endParaRPr kumimoji="1" lang="en-US" altLang="ko-KR" sz="1600" b="1" dirty="0">
              <a:solidFill>
                <a:schemeClr val="accent3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dirty="0" err="1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복지사</a:t>
            </a:r>
            <a:r>
              <a:rPr kumimoji="1" lang="en-US" altLang="ko-KR" sz="1600" b="1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1600" b="1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자원 봉사자입니다</a:t>
            </a:r>
            <a:r>
              <a:rPr kumimoji="1" lang="en-US" altLang="ko-KR" sz="1600" b="1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dirty="0">
              <a:solidFill>
                <a:schemeClr val="accent3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kumimoji="1" lang="ko-KR" altLang="en-US" sz="12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비전문가도 쉽게 사용 가능하게 </a:t>
            </a:r>
            <a:endParaRPr kumimoji="1" lang="en-US" altLang="ko-KR" sz="1200" dirty="0">
              <a:solidFill>
                <a:schemeClr val="accent3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인터페이스를 제공하여 빠르고 간단하게</a:t>
            </a:r>
            <a:endParaRPr kumimoji="1" lang="en-US" altLang="ko-KR" sz="1200" dirty="0">
              <a:solidFill>
                <a:schemeClr val="accent3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kumimoji="1" lang="ko-KR" altLang="en-US" sz="1200" dirty="0" err="1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촉지도</a:t>
            </a:r>
            <a:r>
              <a:rPr kumimoji="1" lang="ko-KR" altLang="en-US" sz="1200" dirty="0">
                <a:solidFill>
                  <a:schemeClr val="accent3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모델을 제작할 수 있게 합니다</a:t>
            </a:r>
            <a:endParaRPr kumimoji="1" lang="en-US" altLang="ko-KR" sz="1200" dirty="0">
              <a:solidFill>
                <a:schemeClr val="accent3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E1AF9A-5137-4AA3-B758-C2CDEDB57519}"/>
              </a:ext>
            </a:extLst>
          </p:cNvPr>
          <p:cNvSpPr txBox="1"/>
          <p:nvPr/>
        </p:nvSpPr>
        <p:spPr>
          <a:xfrm>
            <a:off x="1677143" y="2556472"/>
            <a:ext cx="448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사용자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복지사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자원 봉사자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F05E429-63A3-4F84-AA63-1FFCFF724310}"/>
              </a:ext>
            </a:extLst>
          </p:cNvPr>
          <p:cNvGrpSpPr>
            <a:grpSpLocks noChangeAspect="1"/>
          </p:cNvGrpSpPr>
          <p:nvPr/>
        </p:nvGrpSpPr>
        <p:grpSpPr>
          <a:xfrm>
            <a:off x="211430" y="2393279"/>
            <a:ext cx="1800000" cy="1800000"/>
            <a:chOff x="6001277" y="4504697"/>
            <a:chExt cx="1620000" cy="1620000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88513615-BADB-4364-8DCA-F7D42233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140" y="4908798"/>
              <a:ext cx="663275" cy="663275"/>
            </a:xfrm>
            <a:prstGeom prst="rect">
              <a:avLst/>
            </a:prstGeom>
          </p:spPr>
        </p:pic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51D90A8-6866-45CD-8BAD-92960D59FE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1277" y="4504697"/>
              <a:ext cx="1620000" cy="1620000"/>
            </a:xfrm>
            <a:prstGeom prst="ellipse">
              <a:avLst/>
            </a:prstGeom>
            <a:solidFill>
              <a:srgbClr val="1568B4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E5B73CE-60A5-4A63-B94F-F87FF3F3AB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5537" y="4568038"/>
              <a:ext cx="1476000" cy="1476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1568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0E3C4A6-7FC9-4BB2-A9A9-CCAFB79BBAF3}"/>
              </a:ext>
            </a:extLst>
          </p:cNvPr>
          <p:cNvSpPr txBox="1"/>
          <p:nvPr/>
        </p:nvSpPr>
        <p:spPr>
          <a:xfrm>
            <a:off x="7911534" y="3130621"/>
            <a:ext cx="37510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VIDA</a:t>
            </a: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최종 산출물인 촉각 지도의</a:t>
            </a:r>
            <a:endParaRPr kumimoji="1" lang="en-US" altLang="ko-KR" sz="16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사용자는 </a:t>
            </a:r>
            <a:r>
              <a:rPr kumimoji="1" lang="ko-KR" altLang="en-US" sz="16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 장애인</a:t>
            </a: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입니다</a:t>
            </a:r>
            <a:r>
              <a:rPr kumimoji="1" lang="en-US" altLang="ko-KR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VIDA</a:t>
            </a:r>
            <a:r>
              <a:rPr kumimoji="1" lang="ko-KR" altLang="en-US" sz="11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사용하여 촉지도를 만들고</a:t>
            </a:r>
            <a:endParaRPr kumimoji="1" lang="en-US" altLang="ko-KR" sz="11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최종적으로 시각 장애인이 사용하는 구조입니다</a:t>
            </a:r>
            <a:r>
              <a:rPr kumimoji="1" lang="en-US" altLang="ko-KR" sz="11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D11A1E9-2FDE-47FF-8D1F-53054546B277}"/>
              </a:ext>
            </a:extLst>
          </p:cNvPr>
          <p:cNvSpPr txBox="1"/>
          <p:nvPr/>
        </p:nvSpPr>
        <p:spPr>
          <a:xfrm>
            <a:off x="7653885" y="2556472"/>
            <a:ext cx="448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수혜자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: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시각 장애인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E9D6FBE-62A9-40F2-9472-7E62F72B8653}"/>
              </a:ext>
            </a:extLst>
          </p:cNvPr>
          <p:cNvGrpSpPr>
            <a:grpSpLocks noChangeAspect="1"/>
          </p:cNvGrpSpPr>
          <p:nvPr/>
        </p:nvGrpSpPr>
        <p:grpSpPr>
          <a:xfrm>
            <a:off x="6279881" y="2354475"/>
            <a:ext cx="1800000" cy="1800000"/>
            <a:chOff x="6001277" y="4504697"/>
            <a:chExt cx="1620000" cy="162000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67A5A1E-B784-45CE-968C-A670E8124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140" y="4908798"/>
              <a:ext cx="663275" cy="663275"/>
            </a:xfrm>
            <a:prstGeom prst="rect">
              <a:avLst/>
            </a:prstGeom>
          </p:spPr>
        </p:pic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EEABF57-69AF-46ED-B702-0699F0F890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1277" y="4504697"/>
              <a:ext cx="1620000" cy="1620000"/>
            </a:xfrm>
            <a:prstGeom prst="ellipse">
              <a:avLst/>
            </a:prstGeom>
            <a:solidFill>
              <a:srgbClr val="1568B4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00245361-CD5E-4697-BEDD-DAD2FEBBC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5537" y="4568038"/>
              <a:ext cx="1476000" cy="1476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1568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16134540-4B71-4402-8BBB-EB8DFC313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0" y="2646103"/>
            <a:ext cx="1294352" cy="129435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22896E3-FD0D-4699-9C28-2400A36F26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73" y="2669990"/>
            <a:ext cx="1149727" cy="11497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FEFEC6E-D319-407D-9C4E-827111795AB9}"/>
              </a:ext>
            </a:extLst>
          </p:cNvPr>
          <p:cNvSpPr txBox="1"/>
          <p:nvPr/>
        </p:nvSpPr>
        <p:spPr>
          <a:xfrm>
            <a:off x="304799" y="186062"/>
            <a:ext cx="440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 </a:t>
            </a:r>
            <a:r>
              <a: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Product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사용자 </a:t>
            </a:r>
            <a:r>
              <a:rPr lang="en-US" altLang="ko-KR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수혜자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52BF13-F2DB-43BD-B008-3B8B7340A543}"/>
              </a:ext>
            </a:extLst>
          </p:cNvPr>
          <p:cNvGrpSpPr/>
          <p:nvPr/>
        </p:nvGrpSpPr>
        <p:grpSpPr>
          <a:xfrm>
            <a:off x="9401179" y="293688"/>
            <a:ext cx="1242579" cy="137097"/>
            <a:chOff x="9649979" y="158036"/>
            <a:chExt cx="1242579" cy="137097"/>
          </a:xfrm>
        </p:grpSpPr>
        <p:cxnSp>
          <p:nvCxnSpPr>
            <p:cNvPr id="31" name="직선 연결선 91">
              <a:extLst>
                <a:ext uri="{FF2B5EF4-FFF2-40B4-BE49-F238E27FC236}">
                  <a16:creationId xmlns:a16="http://schemas.microsoft.com/office/drawing/2014/main" id="{49D5C903-3881-4C2A-B18B-D42F94DA3D13}"/>
                </a:ext>
              </a:extLst>
            </p:cNvPr>
            <p:cNvCxnSpPr>
              <a:stCxn id="32" idx="0"/>
              <a:endCxn id="35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682C6E1-CAB2-40A6-B315-EEA0E69C576F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EEF61D1-B3F0-4FB6-B8AF-B9DA45BACB7F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48056FD-52F5-4534-9882-F08919271333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33B9044-CD12-4BDC-A1A9-B072D5E5D9D8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7973C99-2C5E-417D-8C1F-04E44DEB6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8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0445D40-C852-4A30-A740-3F4949893729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6B3BB25-1EB6-46B9-B751-91C26696E85F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EC22C02-7A79-46B9-820F-29445319A5F6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3DFD939-B333-456A-888C-932CB1FB7B57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23">
            <a:extLst>
              <a:ext uri="{FF2B5EF4-FFF2-40B4-BE49-F238E27FC236}">
                <a16:creationId xmlns:a16="http://schemas.microsoft.com/office/drawing/2014/main" id="{9C4850B3-1549-4701-B9AF-1964A1F0D0A0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8D0AED-3866-448F-8DC6-DDADADE6B3BF}"/>
              </a:ext>
            </a:extLst>
          </p:cNvPr>
          <p:cNvSpPr txBox="1"/>
          <p:nvPr/>
        </p:nvSpPr>
        <p:spPr>
          <a:xfrm>
            <a:off x="304799" y="186062"/>
            <a:ext cx="391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 </a:t>
            </a:r>
            <a:r>
              <a: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Product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사용 방법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65BB56F-1C2C-4B14-AAF2-C1F95CCD3238}"/>
              </a:ext>
            </a:extLst>
          </p:cNvPr>
          <p:cNvGrpSpPr/>
          <p:nvPr/>
        </p:nvGrpSpPr>
        <p:grpSpPr>
          <a:xfrm>
            <a:off x="9401179" y="293688"/>
            <a:ext cx="1242579" cy="137097"/>
            <a:chOff x="9649979" y="158036"/>
            <a:chExt cx="1242579" cy="137097"/>
          </a:xfrm>
        </p:grpSpPr>
        <p:cxnSp>
          <p:nvCxnSpPr>
            <p:cNvPr id="61" name="직선 연결선 91">
              <a:extLst>
                <a:ext uri="{FF2B5EF4-FFF2-40B4-BE49-F238E27FC236}">
                  <a16:creationId xmlns:a16="http://schemas.microsoft.com/office/drawing/2014/main" id="{A71446B4-A9C1-487F-9FC1-1FEFF33CB0A3}"/>
                </a:ext>
              </a:extLst>
            </p:cNvPr>
            <p:cNvCxnSpPr>
              <a:stCxn id="62" idx="0"/>
              <a:endCxn id="69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2032015-1E93-4DD3-8632-0DCD0CA29FA5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494039C-9A7E-4C92-B6A6-19F9D056F24F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4F883CD-25D8-4E16-97E0-272BE5B79C3E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84CA134-645B-4887-BDB4-F39090F7D09A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A9E2B99F-6EB4-4B2E-ABC2-D57E439C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2D7A6AF-E767-4845-A135-648A5BADF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14" y="1428336"/>
            <a:ext cx="7220056" cy="432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02C8635-6CF2-4B86-BA88-CE23A448C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14" y="1445679"/>
            <a:ext cx="7220056" cy="432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7BED11-4006-4412-A254-E953E3CCD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14" y="1445679"/>
            <a:ext cx="7220056" cy="432000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61037A19-14EB-40B8-AA30-9C50A962B4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14" y="1445679"/>
            <a:ext cx="7220056" cy="4320000"/>
          </a:xfrm>
          <a:prstGeom prst="rect">
            <a:avLst/>
          </a:prstGeom>
        </p:spPr>
      </p:pic>
      <p:sp>
        <p:nvSpPr>
          <p:cNvPr id="92" name="모서리가 둥근 직사각형 55">
            <a:extLst>
              <a:ext uri="{FF2B5EF4-FFF2-40B4-BE49-F238E27FC236}">
                <a16:creationId xmlns:a16="http://schemas.microsoft.com/office/drawing/2014/main" id="{1FCA9DF1-9083-4B1B-A347-391FEA0ECBFB}"/>
              </a:ext>
            </a:extLst>
          </p:cNvPr>
          <p:cNvSpPr/>
          <p:nvPr/>
        </p:nvSpPr>
        <p:spPr>
          <a:xfrm>
            <a:off x="4199344" y="843137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15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6F60FD1-9158-42B6-8FBC-400EF3906FF3}"/>
              </a:ext>
            </a:extLst>
          </p:cNvPr>
          <p:cNvSpPr txBox="1"/>
          <p:nvPr/>
        </p:nvSpPr>
        <p:spPr>
          <a:xfrm>
            <a:off x="3930302" y="843137"/>
            <a:ext cx="239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건물 선택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95" name="모서리가 둥근 직사각형 56">
            <a:extLst>
              <a:ext uri="{FF2B5EF4-FFF2-40B4-BE49-F238E27FC236}">
                <a16:creationId xmlns:a16="http://schemas.microsoft.com/office/drawing/2014/main" id="{DAD3BCAD-EEF0-4915-A4A9-215F9E12B3B0}"/>
              </a:ext>
            </a:extLst>
          </p:cNvPr>
          <p:cNvSpPr/>
          <p:nvPr/>
        </p:nvSpPr>
        <p:spPr>
          <a:xfrm>
            <a:off x="6492694" y="843137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31B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2ED54B7-8F97-4E40-AB0C-2BD88F5A8AD2}"/>
              </a:ext>
            </a:extLst>
          </p:cNvPr>
          <p:cNvSpPr txBox="1"/>
          <p:nvPr/>
        </p:nvSpPr>
        <p:spPr>
          <a:xfrm>
            <a:off x="6223652" y="843137"/>
            <a:ext cx="239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편의시설 입력</a:t>
            </a:r>
          </a:p>
        </p:txBody>
      </p:sp>
      <p:sp>
        <p:nvSpPr>
          <p:cNvPr id="97" name="모서리가 둥근 직사각형 57">
            <a:extLst>
              <a:ext uri="{FF2B5EF4-FFF2-40B4-BE49-F238E27FC236}">
                <a16:creationId xmlns:a16="http://schemas.microsoft.com/office/drawing/2014/main" id="{623CED55-E4DD-4EFD-93F3-EE3FF755D46E}"/>
              </a:ext>
            </a:extLst>
          </p:cNvPr>
          <p:cNvSpPr/>
          <p:nvPr/>
        </p:nvSpPr>
        <p:spPr>
          <a:xfrm>
            <a:off x="8786044" y="843137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8969802-7F47-4786-9094-E4EEFE4836BA}"/>
              </a:ext>
            </a:extLst>
          </p:cNvPr>
          <p:cNvSpPr txBox="1"/>
          <p:nvPr/>
        </p:nvSpPr>
        <p:spPr>
          <a:xfrm>
            <a:off x="8517002" y="843137"/>
            <a:ext cx="239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저장</a:t>
            </a:r>
          </a:p>
        </p:txBody>
      </p:sp>
      <p:sp>
        <p:nvSpPr>
          <p:cNvPr id="100" name="모서리가 둥근 직사각형 54">
            <a:extLst>
              <a:ext uri="{FF2B5EF4-FFF2-40B4-BE49-F238E27FC236}">
                <a16:creationId xmlns:a16="http://schemas.microsoft.com/office/drawing/2014/main" id="{BEDECAE5-293A-4B30-8C50-FF0E3E102976}"/>
              </a:ext>
            </a:extLst>
          </p:cNvPr>
          <p:cNvSpPr/>
          <p:nvPr/>
        </p:nvSpPr>
        <p:spPr>
          <a:xfrm>
            <a:off x="1905994" y="843137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4393A88-283D-425B-8D56-CF4E0FBC7ADE}"/>
              </a:ext>
            </a:extLst>
          </p:cNvPr>
          <p:cNvSpPr txBox="1"/>
          <p:nvPr/>
        </p:nvSpPr>
        <p:spPr>
          <a:xfrm>
            <a:off x="1636952" y="843137"/>
            <a:ext cx="239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이미지 입력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7AAB850B-2551-4326-A82E-835C3B7C28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73" y="1352791"/>
            <a:ext cx="7510758" cy="449393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44B62E7-DA9E-4F41-9C87-3CA8A7E562E3}"/>
              </a:ext>
            </a:extLst>
          </p:cNvPr>
          <p:cNvSpPr txBox="1"/>
          <p:nvPr/>
        </p:nvSpPr>
        <p:spPr>
          <a:xfrm>
            <a:off x="8051030" y="1364630"/>
            <a:ext cx="3711480" cy="327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F65A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VIDA</a:t>
            </a:r>
            <a:r>
              <a:rPr lang="ko-KR" altLang="en-US" sz="3200" dirty="0">
                <a:solidFill>
                  <a:srgbClr val="1F65A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형 </a:t>
            </a:r>
            <a:r>
              <a:rPr lang="ko-KR" altLang="en-US" sz="3200" dirty="0" err="1">
                <a:solidFill>
                  <a:srgbClr val="1F65A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촉지도</a:t>
            </a:r>
            <a:r>
              <a:rPr lang="ko-KR" altLang="en-US" sz="2000" dirty="0">
                <a:solidFill>
                  <a:srgbClr val="1F65A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 </a:t>
            </a:r>
            <a:endParaRPr lang="en-US" altLang="ko-KR" sz="2000" dirty="0">
              <a:solidFill>
                <a:srgbClr val="1F65A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 pitchFamily="34" charset="0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촉지도는 크게 지도 영역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점자 영역으로 나누어집니다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itchFamily="34" charset="0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지도 영역은 백지도 기반으로 만들어졌습니다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도로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건물 영역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편의 시설 총 크게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3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가지로 구분됩니다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itchFamily="34" charset="0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점자 영역은 신청 주소지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편의시설 종류를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점자로 표현합니다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itchFamily="34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44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-0.19401 0.00092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4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19401 0.00047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2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19401 -0.003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-1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19401 0.00047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2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18802 0.0013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01" y="6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  <p:bldP spid="93" grpId="1"/>
      <p:bldP spid="95" grpId="0" animBg="1"/>
      <p:bldP spid="96" grpId="0"/>
      <p:bldP spid="96" grpId="1"/>
      <p:bldP spid="97" grpId="0" animBg="1"/>
      <p:bldP spid="99" grpId="0"/>
      <p:bldP spid="100" grpId="0" animBg="1"/>
      <p:bldP spid="101" grpId="0"/>
      <p:bldP spid="10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개, 실외, 도로, 나무이(가) 표시된 사진&#10;&#10;자동 생성된 설명">
            <a:extLst>
              <a:ext uri="{FF2B5EF4-FFF2-40B4-BE49-F238E27FC236}">
                <a16:creationId xmlns:a16="http://schemas.microsoft.com/office/drawing/2014/main" id="{F23D4D2A-3819-D49D-B378-2C0046D46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9" r="5756"/>
          <a:stretch/>
        </p:blipFill>
        <p:spPr>
          <a:xfrm>
            <a:off x="13566" y="0"/>
            <a:ext cx="630323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31E751F-D29C-7415-6534-B5E9924E1372}"/>
              </a:ext>
            </a:extLst>
          </p:cNvPr>
          <p:cNvSpPr/>
          <p:nvPr/>
        </p:nvSpPr>
        <p:spPr>
          <a:xfrm>
            <a:off x="6296423" y="5866447"/>
            <a:ext cx="1321525" cy="1018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2F31D4-2BD2-C327-59B8-9D5103D67A23}"/>
              </a:ext>
            </a:extLst>
          </p:cNvPr>
          <p:cNvSpPr/>
          <p:nvPr/>
        </p:nvSpPr>
        <p:spPr>
          <a:xfrm>
            <a:off x="6098289" y="-13407"/>
            <a:ext cx="6093711" cy="608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B1357526-AB42-DA0F-A37F-38F0FC5275A2}"/>
              </a:ext>
            </a:extLst>
          </p:cNvPr>
          <p:cNvSpPr/>
          <p:nvPr/>
        </p:nvSpPr>
        <p:spPr>
          <a:xfrm rot="16200000" flipH="1">
            <a:off x="3156535" y="2452432"/>
            <a:ext cx="6871407" cy="196654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A5924E0B-9407-D4DB-772E-58FAC51AE862}"/>
              </a:ext>
            </a:extLst>
          </p:cNvPr>
          <p:cNvSpPr/>
          <p:nvPr/>
        </p:nvSpPr>
        <p:spPr>
          <a:xfrm rot="16200000" flipH="1">
            <a:off x="1888859" y="2439026"/>
            <a:ext cx="6871407" cy="196654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직사각형 28">
            <a:extLst>
              <a:ext uri="{FF2B5EF4-FFF2-40B4-BE49-F238E27FC236}">
                <a16:creationId xmlns:a16="http://schemas.microsoft.com/office/drawing/2014/main" id="{9E534146-CE86-4D2F-9582-BE05500F3CC8}"/>
              </a:ext>
            </a:extLst>
          </p:cNvPr>
          <p:cNvSpPr/>
          <p:nvPr/>
        </p:nvSpPr>
        <p:spPr>
          <a:xfrm>
            <a:off x="-610" y="-1"/>
            <a:ext cx="6303232" cy="6858000"/>
          </a:xfrm>
          <a:custGeom>
            <a:avLst/>
            <a:gdLst>
              <a:gd name="connsiteX0" fmla="*/ 0 w 4103765"/>
              <a:gd name="connsiteY0" fmla="*/ 0 h 6338170"/>
              <a:gd name="connsiteX1" fmla="*/ 4103765 w 4103765"/>
              <a:gd name="connsiteY1" fmla="*/ 0 h 6338170"/>
              <a:gd name="connsiteX2" fmla="*/ 4103765 w 4103765"/>
              <a:gd name="connsiteY2" fmla="*/ 6338170 h 6338170"/>
              <a:gd name="connsiteX3" fmla="*/ 0 w 4103765"/>
              <a:gd name="connsiteY3" fmla="*/ 6338170 h 6338170"/>
              <a:gd name="connsiteX4" fmla="*/ 0 w 4103765"/>
              <a:gd name="connsiteY4" fmla="*/ 0 h 6338170"/>
              <a:gd name="connsiteX0" fmla="*/ 0 w 5894465"/>
              <a:gd name="connsiteY0" fmla="*/ 0 h 6338170"/>
              <a:gd name="connsiteX1" fmla="*/ 4103765 w 5894465"/>
              <a:gd name="connsiteY1" fmla="*/ 0 h 6338170"/>
              <a:gd name="connsiteX2" fmla="*/ 5894465 w 5894465"/>
              <a:gd name="connsiteY2" fmla="*/ 6338170 h 6338170"/>
              <a:gd name="connsiteX3" fmla="*/ 0 w 5894465"/>
              <a:gd name="connsiteY3" fmla="*/ 6338170 h 6338170"/>
              <a:gd name="connsiteX4" fmla="*/ 0 w 5894465"/>
              <a:gd name="connsiteY4" fmla="*/ 0 h 633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4465" h="6338170">
                <a:moveTo>
                  <a:pt x="0" y="0"/>
                </a:moveTo>
                <a:lnTo>
                  <a:pt x="4103765" y="0"/>
                </a:lnTo>
                <a:lnTo>
                  <a:pt x="5894465" y="6338170"/>
                </a:lnTo>
                <a:lnTo>
                  <a:pt x="0" y="633817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F65A3">
                  <a:alpha val="80000"/>
                </a:srgbClr>
              </a:gs>
              <a:gs pos="100000">
                <a:srgbClr val="1F65A3">
                  <a:alpha val="9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819859-8E4F-458A-9B56-A956E0B791A4}"/>
              </a:ext>
            </a:extLst>
          </p:cNvPr>
          <p:cNvGrpSpPr/>
          <p:nvPr/>
        </p:nvGrpSpPr>
        <p:grpSpPr>
          <a:xfrm>
            <a:off x="4256585" y="841666"/>
            <a:ext cx="927207" cy="927207"/>
            <a:chOff x="7157392" y="2517838"/>
            <a:chExt cx="927207" cy="92720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4184E5D-C6FA-4166-8426-32CA37B9A6E9}"/>
                </a:ext>
              </a:extLst>
            </p:cNvPr>
            <p:cNvGrpSpPr/>
            <p:nvPr/>
          </p:nvGrpSpPr>
          <p:grpSpPr>
            <a:xfrm>
              <a:off x="7157392" y="2517838"/>
              <a:ext cx="927207" cy="927207"/>
              <a:chOff x="7061940" y="2180636"/>
              <a:chExt cx="1393506" cy="139350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0507FB1-9551-4D0A-A4FD-725E29F660C1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rgbClr val="1568B4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D97D2D7-0E4C-4DDF-85AC-EAB6AA135C30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1568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93F5CA0A-7CC8-4B1A-B6D1-42F23AAED1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BED7D0-A867-406E-90CC-52E287EC6A56}"/>
                </a:ext>
              </a:extLst>
            </p:cNvPr>
            <p:cNvSpPr txBox="1"/>
            <p:nvPr/>
          </p:nvSpPr>
          <p:spPr>
            <a:xfrm>
              <a:off x="7355538" y="2808665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F65A3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01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56E895-3E91-4C93-A9C5-EDD0255DA02C}"/>
              </a:ext>
            </a:extLst>
          </p:cNvPr>
          <p:cNvGrpSpPr/>
          <p:nvPr/>
        </p:nvGrpSpPr>
        <p:grpSpPr>
          <a:xfrm>
            <a:off x="4903043" y="3320437"/>
            <a:ext cx="927207" cy="927207"/>
            <a:chOff x="4053240" y="2475693"/>
            <a:chExt cx="927207" cy="92720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B4D3D0F-A335-4C89-96CD-D1C02CC63B6A}"/>
                </a:ext>
              </a:extLst>
            </p:cNvPr>
            <p:cNvGrpSpPr/>
            <p:nvPr/>
          </p:nvGrpSpPr>
          <p:grpSpPr>
            <a:xfrm>
              <a:off x="4053240" y="2475693"/>
              <a:ext cx="927207" cy="927207"/>
              <a:chOff x="7061940" y="2180636"/>
              <a:chExt cx="1393506" cy="1393506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08D9AC60-C726-4222-95E3-DC81C6BBD32C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D28608E-F441-4EF7-89BD-6301C1698776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AEBF016C-13D5-4B15-8481-59E554C060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DE245A-50E5-44F8-9F4D-4A06F28780EE}"/>
                </a:ext>
              </a:extLst>
            </p:cNvPr>
            <p:cNvSpPr txBox="1"/>
            <p:nvPr/>
          </p:nvSpPr>
          <p:spPr>
            <a:xfrm>
              <a:off x="4251386" y="2766520"/>
              <a:ext cx="6078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03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0E66976-4F34-4BC7-A72D-D3E96A4C0899}"/>
              </a:ext>
            </a:extLst>
          </p:cNvPr>
          <p:cNvGrpSpPr/>
          <p:nvPr/>
        </p:nvGrpSpPr>
        <p:grpSpPr>
          <a:xfrm>
            <a:off x="4589318" y="2089142"/>
            <a:ext cx="927207" cy="927207"/>
            <a:chOff x="1042757" y="2501793"/>
            <a:chExt cx="927207" cy="92720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755065A-C446-4728-B42C-8F32BEE8AB46}"/>
                </a:ext>
              </a:extLst>
            </p:cNvPr>
            <p:cNvGrpSpPr/>
            <p:nvPr/>
          </p:nvGrpSpPr>
          <p:grpSpPr>
            <a:xfrm>
              <a:off x="1042757" y="2501793"/>
              <a:ext cx="927207" cy="927207"/>
              <a:chOff x="7061940" y="2180636"/>
              <a:chExt cx="1393506" cy="1393506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4825218-9060-4718-8392-2F544BB2B274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9D83EB05-0E92-4167-8E5B-9D92EF767087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43" name="Picture 4">
                <a:extLst>
                  <a:ext uri="{FF2B5EF4-FFF2-40B4-BE49-F238E27FC236}">
                    <a16:creationId xmlns:a16="http://schemas.microsoft.com/office/drawing/2014/main" id="{EA9537D6-B323-46F5-9E75-3B1D5F0F9C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870B2F-848B-4893-AEDD-44EDBCD6C650}"/>
                </a:ext>
              </a:extLst>
            </p:cNvPr>
            <p:cNvSpPr txBox="1"/>
            <p:nvPr/>
          </p:nvSpPr>
          <p:spPr>
            <a:xfrm>
              <a:off x="1240903" y="2792620"/>
              <a:ext cx="606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02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9E95E40-72DF-4AED-95C2-25156C80B1C3}"/>
              </a:ext>
            </a:extLst>
          </p:cNvPr>
          <p:cNvGrpSpPr/>
          <p:nvPr/>
        </p:nvGrpSpPr>
        <p:grpSpPr>
          <a:xfrm>
            <a:off x="5324501" y="4552337"/>
            <a:ext cx="927207" cy="927207"/>
            <a:chOff x="1042757" y="2501793"/>
            <a:chExt cx="927207" cy="92720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F59898B-9DEA-40B8-9AEC-CB1CA65FCA91}"/>
                </a:ext>
              </a:extLst>
            </p:cNvPr>
            <p:cNvGrpSpPr/>
            <p:nvPr/>
          </p:nvGrpSpPr>
          <p:grpSpPr>
            <a:xfrm>
              <a:off x="1042757" y="2501793"/>
              <a:ext cx="927207" cy="927207"/>
              <a:chOff x="7061940" y="2180636"/>
              <a:chExt cx="1393506" cy="1393506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C2FD2C51-5FDE-446C-A1FB-CDA076379015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2B70EA4-FD41-4E46-91C6-1BC51F367156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49" name="Picture 4">
                <a:extLst>
                  <a:ext uri="{FF2B5EF4-FFF2-40B4-BE49-F238E27FC236}">
                    <a16:creationId xmlns:a16="http://schemas.microsoft.com/office/drawing/2014/main" id="{7DCCB447-95FE-4960-A505-B0A1FD110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D7C3F6-CAED-460C-A561-90455B40081F}"/>
                </a:ext>
              </a:extLst>
            </p:cNvPr>
            <p:cNvSpPr txBox="1"/>
            <p:nvPr/>
          </p:nvSpPr>
          <p:spPr>
            <a:xfrm>
              <a:off x="1240903" y="2792620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04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7FE066-BE0E-463B-868B-AFD804D699CB}"/>
              </a:ext>
            </a:extLst>
          </p:cNvPr>
          <p:cNvSpPr txBox="1"/>
          <p:nvPr/>
        </p:nvSpPr>
        <p:spPr>
          <a:xfrm>
            <a:off x="5318379" y="1128853"/>
            <a:ext cx="565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rPr>
              <a:t>프로젝트 개요 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FB3B6-87C1-4FB9-8248-D8271716F686}"/>
              </a:ext>
            </a:extLst>
          </p:cNvPr>
          <p:cNvSpPr txBox="1"/>
          <p:nvPr/>
        </p:nvSpPr>
        <p:spPr>
          <a:xfrm>
            <a:off x="5621001" y="2370058"/>
            <a:ext cx="601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 데이터를 활용한 사회 문제 해결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8E1163-2E34-421B-9744-25C89661E9BC}"/>
              </a:ext>
            </a:extLst>
          </p:cNvPr>
          <p:cNvSpPr txBox="1"/>
          <p:nvPr/>
        </p:nvSpPr>
        <p:spPr>
          <a:xfrm>
            <a:off x="5934726" y="3611263"/>
            <a:ext cx="434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소개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099948-9BD7-4F8B-B91B-D745E7F79715}"/>
              </a:ext>
            </a:extLst>
          </p:cNvPr>
          <p:cNvSpPr txBox="1"/>
          <p:nvPr/>
        </p:nvSpPr>
        <p:spPr>
          <a:xfrm>
            <a:off x="6303232" y="4843163"/>
            <a:ext cx="565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800" dirty="0">
                <a:solidFill>
                  <a:srgbClr val="1F65A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시장성 </a:t>
            </a:r>
            <a:r>
              <a:rPr lang="en-US" altLang="ko-KR" sz="2800" dirty="0">
                <a:solidFill>
                  <a:srgbClr val="1F65A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사업화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3DCE0-9F70-46B9-33E0-59E8B1902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962" y="-23546"/>
            <a:ext cx="1871038" cy="73432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C8578ED-4B0B-7CCF-7515-430C333B9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08" y="2525020"/>
            <a:ext cx="2383797" cy="2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5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Vector Geometric Background Navy - Vector - Free Download">
            <a:extLst>
              <a:ext uri="{FF2B5EF4-FFF2-40B4-BE49-F238E27FC236}">
                <a16:creationId xmlns:a16="http://schemas.microsoft.com/office/drawing/2014/main" id="{7216B4CE-D122-44A8-8A3F-41F7087D4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5" b="10215"/>
          <a:stretch/>
        </p:blipFill>
        <p:spPr bwMode="auto">
          <a:xfrm>
            <a:off x="0" y="814188"/>
            <a:ext cx="12192000" cy="60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46071BE9-0187-4000-8127-9FA5F4C3468A}"/>
              </a:ext>
            </a:extLst>
          </p:cNvPr>
          <p:cNvSpPr/>
          <p:nvPr/>
        </p:nvSpPr>
        <p:spPr>
          <a:xfrm>
            <a:off x="0" y="827804"/>
            <a:ext cx="12192000" cy="6030195"/>
          </a:xfrm>
          <a:prstGeom prst="rect">
            <a:avLst/>
          </a:prstGeom>
          <a:solidFill>
            <a:srgbClr val="1F6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542B92-0683-10DE-9369-DE20E55AC9B6}"/>
              </a:ext>
            </a:extLst>
          </p:cNvPr>
          <p:cNvSpPr txBox="1"/>
          <p:nvPr/>
        </p:nvSpPr>
        <p:spPr>
          <a:xfrm>
            <a:off x="263539" y="1191475"/>
            <a:ext cx="4589001" cy="5092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 규모</a:t>
            </a:r>
            <a:endParaRPr lang="en-US" altLang="ko-KR" sz="2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보건복지부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보건복지부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소관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기금운용계획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개요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290</a:t>
            </a:r>
            <a:r>
              <a:rPr lang="ko-KR" altLang="en-US" b="1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억원</a:t>
            </a:r>
            <a:endParaRPr lang="en-US" altLang="ko-KR" b="1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b="1" dirty="0">
              <a:solidFill>
                <a:schemeClr val="accent3">
                  <a:lumMod val="20000"/>
                  <a:lumOff val="8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서울특별시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 지원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서울특별시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연도별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en-US" altLang="ko-KR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303,646,000</a:t>
            </a:r>
            <a:r>
              <a:rPr lang="ko-KR" altLang="en-US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  <a:endParaRPr lang="en-US" altLang="ko-KR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경기도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 지원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경기도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연도별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교부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(253,164,000) +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관리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(109,875,000) 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= 363,039,000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원</a:t>
            </a:r>
            <a:endParaRPr lang="en-US" altLang="ko-KR" sz="1100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AB2D9A-8BB4-4DD9-B44A-8A599CE8951F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4925A00-9B80-4E77-A333-4A78D6E5AC9D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E1F490F-D8F1-45A5-93C8-94841FAC0927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807B92-2F4F-4438-A682-A2778B58D017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3FCCD3-5D9D-4AE7-9293-F75DF3317087}"/>
              </a:ext>
            </a:extLst>
          </p:cNvPr>
          <p:cNvSpPr txBox="1"/>
          <p:nvPr/>
        </p:nvSpPr>
        <p:spPr>
          <a:xfrm>
            <a:off x="304798" y="186062"/>
            <a:ext cx="486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 PLAN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보조 기기 시장 규모</a:t>
            </a:r>
          </a:p>
        </p:txBody>
      </p:sp>
      <p:cxnSp>
        <p:nvCxnSpPr>
          <p:cNvPr id="26" name="직선 연결선 23">
            <a:extLst>
              <a:ext uri="{FF2B5EF4-FFF2-40B4-BE49-F238E27FC236}">
                <a16:creationId xmlns:a16="http://schemas.microsoft.com/office/drawing/2014/main" id="{F7A5F8F3-C077-4945-B33B-C6728188BCAA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47AE686-549E-454F-BF78-C199A0FAB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6A263-4DBB-4ED6-95F9-7B54F12797BA}"/>
              </a:ext>
            </a:extLst>
          </p:cNvPr>
          <p:cNvGrpSpPr/>
          <p:nvPr/>
        </p:nvGrpSpPr>
        <p:grpSpPr>
          <a:xfrm>
            <a:off x="9401179" y="293688"/>
            <a:ext cx="1242579" cy="137097"/>
            <a:chOff x="9649979" y="158036"/>
            <a:chExt cx="1242579" cy="137097"/>
          </a:xfrm>
        </p:grpSpPr>
        <p:cxnSp>
          <p:nvCxnSpPr>
            <p:cNvPr id="34" name="직선 연결선 91">
              <a:extLst>
                <a:ext uri="{FF2B5EF4-FFF2-40B4-BE49-F238E27FC236}">
                  <a16:creationId xmlns:a16="http://schemas.microsoft.com/office/drawing/2014/main" id="{9629ADE8-4D4E-4E0E-8BF2-E4CF2AAD19AA}"/>
                </a:ext>
              </a:extLst>
            </p:cNvPr>
            <p:cNvCxnSpPr>
              <a:stCxn id="35" idx="0"/>
              <a:endCxn id="38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869C89D-A871-4766-A28E-68567C6B1A24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D63C2E3-AB3B-4228-99B6-FFE93C149764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AE866A2-DACC-4155-AEAD-4B261CF7DE4A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E530AA-7237-4C0B-9F7C-B9A069B92D8D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F62FDF6E-AD86-44E2-B680-23D09D6A4CC2}"/>
              </a:ext>
            </a:extLst>
          </p:cNvPr>
          <p:cNvSpPr/>
          <p:nvPr/>
        </p:nvSpPr>
        <p:spPr>
          <a:xfrm rot="16200000">
            <a:off x="10524262" y="293688"/>
            <a:ext cx="137097" cy="137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9E493E-F043-4937-9DB6-742D1825D3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9" t="18623" r="5119" b="5347"/>
          <a:stretch/>
        </p:blipFill>
        <p:spPr>
          <a:xfrm>
            <a:off x="364290" y="2124863"/>
            <a:ext cx="1652103" cy="493485"/>
          </a:xfrm>
          <a:prstGeom prst="rect">
            <a:avLst/>
          </a:prstGeom>
        </p:spPr>
      </p:pic>
      <p:sp>
        <p:nvSpPr>
          <p:cNvPr id="72" name="순서도: 수동 입력 71">
            <a:extLst>
              <a:ext uri="{FF2B5EF4-FFF2-40B4-BE49-F238E27FC236}">
                <a16:creationId xmlns:a16="http://schemas.microsoft.com/office/drawing/2014/main" id="{2031CD24-FAD9-475E-986B-B0EB59D6C73C}"/>
              </a:ext>
            </a:extLst>
          </p:cNvPr>
          <p:cNvSpPr/>
          <p:nvPr/>
        </p:nvSpPr>
        <p:spPr>
          <a:xfrm rot="5400000">
            <a:off x="250948" y="543549"/>
            <a:ext cx="6064126" cy="6605394"/>
          </a:xfrm>
          <a:prstGeom prst="flowChartManualInput">
            <a:avLst/>
          </a:prstGeom>
          <a:solidFill>
            <a:srgbClr val="1F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73" name="직사각형 2">
            <a:extLst>
              <a:ext uri="{FF2B5EF4-FFF2-40B4-BE49-F238E27FC236}">
                <a16:creationId xmlns:a16="http://schemas.microsoft.com/office/drawing/2014/main" id="{306B958B-AF2C-455C-A6B7-36BC1AAEF023}"/>
              </a:ext>
            </a:extLst>
          </p:cNvPr>
          <p:cNvSpPr/>
          <p:nvPr/>
        </p:nvSpPr>
        <p:spPr>
          <a:xfrm>
            <a:off x="4977251" y="775274"/>
            <a:ext cx="1608457" cy="6116653"/>
          </a:xfrm>
          <a:custGeom>
            <a:avLst/>
            <a:gdLst>
              <a:gd name="connsiteX0" fmla="*/ 0 w 1413905"/>
              <a:gd name="connsiteY0" fmla="*/ 0 h 6077743"/>
              <a:gd name="connsiteX1" fmla="*/ 1413905 w 1413905"/>
              <a:gd name="connsiteY1" fmla="*/ 0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29183 h 6106926"/>
              <a:gd name="connsiteX1" fmla="*/ 285497 w 1413905"/>
              <a:gd name="connsiteY1" fmla="*/ 0 h 6106926"/>
              <a:gd name="connsiteX2" fmla="*/ 1413905 w 1413905"/>
              <a:gd name="connsiteY2" fmla="*/ 6106926 h 6106926"/>
              <a:gd name="connsiteX3" fmla="*/ 1040859 w 1413905"/>
              <a:gd name="connsiteY3" fmla="*/ 6097198 h 6106926"/>
              <a:gd name="connsiteX4" fmla="*/ 0 w 1413905"/>
              <a:gd name="connsiteY4" fmla="*/ 29183 h 6106926"/>
              <a:gd name="connsiteX0" fmla="*/ 0 w 1413905"/>
              <a:gd name="connsiteY0" fmla="*/ 0 h 6077743"/>
              <a:gd name="connsiteX1" fmla="*/ 81216 w 1413905"/>
              <a:gd name="connsiteY1" fmla="*/ 0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38910 h 6116653"/>
              <a:gd name="connsiteX1" fmla="*/ 256314 w 1413905"/>
              <a:gd name="connsiteY1" fmla="*/ 0 h 6116653"/>
              <a:gd name="connsiteX2" fmla="*/ 1413905 w 1413905"/>
              <a:gd name="connsiteY2" fmla="*/ 6116653 h 6116653"/>
              <a:gd name="connsiteX3" fmla="*/ 1040859 w 1413905"/>
              <a:gd name="connsiteY3" fmla="*/ 6106925 h 6116653"/>
              <a:gd name="connsiteX4" fmla="*/ 0 w 1413905"/>
              <a:gd name="connsiteY4" fmla="*/ 38910 h 6116653"/>
              <a:gd name="connsiteX0" fmla="*/ 0 w 1511181"/>
              <a:gd name="connsiteY0" fmla="*/ 19455 h 6116653"/>
              <a:gd name="connsiteX1" fmla="*/ 353590 w 1511181"/>
              <a:gd name="connsiteY1" fmla="*/ 0 h 6116653"/>
              <a:gd name="connsiteX2" fmla="*/ 1511181 w 1511181"/>
              <a:gd name="connsiteY2" fmla="*/ 6116653 h 6116653"/>
              <a:gd name="connsiteX3" fmla="*/ 1138135 w 1511181"/>
              <a:gd name="connsiteY3" fmla="*/ 6106925 h 6116653"/>
              <a:gd name="connsiteX4" fmla="*/ 0 w 1511181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138135 w 1608457"/>
              <a:gd name="connsiteY3" fmla="*/ 6106925 h 6116653"/>
              <a:gd name="connsiteX4" fmla="*/ 0 w 1608457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235412 w 1608457"/>
              <a:gd name="connsiteY3" fmla="*/ 6106925 h 6116653"/>
              <a:gd name="connsiteX4" fmla="*/ 0 w 1608457"/>
              <a:gd name="connsiteY4" fmla="*/ 19455 h 6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457" h="6116653">
                <a:moveTo>
                  <a:pt x="0" y="19455"/>
                </a:moveTo>
                <a:lnTo>
                  <a:pt x="353590" y="0"/>
                </a:lnTo>
                <a:lnTo>
                  <a:pt x="1608457" y="6116653"/>
                </a:lnTo>
                <a:lnTo>
                  <a:pt x="1235412" y="6106925"/>
                </a:lnTo>
                <a:lnTo>
                  <a:pt x="0" y="19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5" name="순서도: 수동 입력 74">
            <a:extLst>
              <a:ext uri="{FF2B5EF4-FFF2-40B4-BE49-F238E27FC236}">
                <a16:creationId xmlns:a16="http://schemas.microsoft.com/office/drawing/2014/main" id="{C1F81EE9-356E-4513-84A2-B870B31A5FEA}"/>
              </a:ext>
            </a:extLst>
          </p:cNvPr>
          <p:cNvSpPr/>
          <p:nvPr/>
        </p:nvSpPr>
        <p:spPr>
          <a:xfrm rot="16200000">
            <a:off x="5964254" y="625088"/>
            <a:ext cx="6062399" cy="6440591"/>
          </a:xfrm>
          <a:prstGeom prst="flowChartManualInput">
            <a:avLst/>
          </a:prstGeom>
          <a:solidFill>
            <a:srgbClr val="1F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109B9-E664-4910-B2F2-23FDC27FD255}"/>
              </a:ext>
            </a:extLst>
          </p:cNvPr>
          <p:cNvSpPr txBox="1"/>
          <p:nvPr/>
        </p:nvSpPr>
        <p:spPr>
          <a:xfrm>
            <a:off x="415939" y="1343875"/>
            <a:ext cx="4589001" cy="5092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 규모</a:t>
            </a:r>
            <a:endParaRPr lang="en-US" altLang="ko-KR" sz="2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보건복지부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보건복지부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소관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기금운용계획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개요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290</a:t>
            </a:r>
            <a:r>
              <a:rPr lang="ko-KR" altLang="en-US" b="1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억원</a:t>
            </a:r>
            <a:endParaRPr lang="en-US" altLang="ko-KR" b="1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b="1" dirty="0">
              <a:solidFill>
                <a:schemeClr val="accent3">
                  <a:lumMod val="20000"/>
                  <a:lumOff val="8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서울특별시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 지원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서울특별시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연도별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en-US" altLang="ko-KR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303,646,000</a:t>
            </a:r>
            <a:r>
              <a:rPr lang="ko-KR" altLang="en-US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  <a:endParaRPr lang="en-US" altLang="ko-KR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경기도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 지원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경기도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연도별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교부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(253,164,000) +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관리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(109,875,000) 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= 363,039,000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원</a:t>
            </a:r>
            <a:endParaRPr lang="en-US" altLang="ko-KR" sz="1100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CC2DC4A-D807-4960-BAA0-F2CD3942AF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9" t="18623" r="5119" b="5347"/>
          <a:stretch/>
        </p:blipFill>
        <p:spPr>
          <a:xfrm>
            <a:off x="516690" y="2277263"/>
            <a:ext cx="1652103" cy="4934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1DD32A-31DA-4EE9-A6D7-5DCDC4474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959" y="2006461"/>
            <a:ext cx="3016405" cy="7302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1D2A8F-52AC-4223-B96B-71B7153ACAF0}"/>
              </a:ext>
            </a:extLst>
          </p:cNvPr>
          <p:cNvSpPr txBox="1"/>
          <p:nvPr/>
        </p:nvSpPr>
        <p:spPr>
          <a:xfrm>
            <a:off x="7271751" y="1343875"/>
            <a:ext cx="4589001" cy="208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보조 기기 제작 지원</a:t>
            </a:r>
            <a:endParaRPr lang="en-US" altLang="ko-KR" sz="2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지원 기관 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보건복지부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국가보훈처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국민건강보험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…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b="1" dirty="0">
              <a:solidFill>
                <a:schemeClr val="accent3">
                  <a:lumMod val="20000"/>
                  <a:lumOff val="8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490B18-F48B-4D3B-B80E-0AF23737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90" y="3733420"/>
            <a:ext cx="4458323" cy="236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순서도: 수동 입력 31">
            <a:extLst>
              <a:ext uri="{FF2B5EF4-FFF2-40B4-BE49-F238E27FC236}">
                <a16:creationId xmlns:a16="http://schemas.microsoft.com/office/drawing/2014/main" id="{8644109B-025D-4457-BC32-9BC92FC612BA}"/>
              </a:ext>
            </a:extLst>
          </p:cNvPr>
          <p:cNvSpPr/>
          <p:nvPr/>
        </p:nvSpPr>
        <p:spPr>
          <a:xfrm rot="16200000">
            <a:off x="5940801" y="621021"/>
            <a:ext cx="6081491" cy="6440591"/>
          </a:xfrm>
          <a:prstGeom prst="flowChartManualInpu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76" name="직사각형 2">
            <a:extLst>
              <a:ext uri="{FF2B5EF4-FFF2-40B4-BE49-F238E27FC236}">
                <a16:creationId xmlns:a16="http://schemas.microsoft.com/office/drawing/2014/main" id="{B704E55D-E39C-4FFA-86BB-4DF8F1042476}"/>
              </a:ext>
            </a:extLst>
          </p:cNvPr>
          <p:cNvSpPr/>
          <p:nvPr/>
        </p:nvSpPr>
        <p:spPr>
          <a:xfrm>
            <a:off x="5453911" y="775274"/>
            <a:ext cx="1608457" cy="6116653"/>
          </a:xfrm>
          <a:custGeom>
            <a:avLst/>
            <a:gdLst>
              <a:gd name="connsiteX0" fmla="*/ 0 w 1413905"/>
              <a:gd name="connsiteY0" fmla="*/ 0 h 6077743"/>
              <a:gd name="connsiteX1" fmla="*/ 1413905 w 1413905"/>
              <a:gd name="connsiteY1" fmla="*/ 0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29183 h 6106926"/>
              <a:gd name="connsiteX1" fmla="*/ 285497 w 1413905"/>
              <a:gd name="connsiteY1" fmla="*/ 0 h 6106926"/>
              <a:gd name="connsiteX2" fmla="*/ 1413905 w 1413905"/>
              <a:gd name="connsiteY2" fmla="*/ 6106926 h 6106926"/>
              <a:gd name="connsiteX3" fmla="*/ 1040859 w 1413905"/>
              <a:gd name="connsiteY3" fmla="*/ 6097198 h 6106926"/>
              <a:gd name="connsiteX4" fmla="*/ 0 w 1413905"/>
              <a:gd name="connsiteY4" fmla="*/ 29183 h 6106926"/>
              <a:gd name="connsiteX0" fmla="*/ 0 w 1413905"/>
              <a:gd name="connsiteY0" fmla="*/ 0 h 6077743"/>
              <a:gd name="connsiteX1" fmla="*/ 81216 w 1413905"/>
              <a:gd name="connsiteY1" fmla="*/ 0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38910 h 6116653"/>
              <a:gd name="connsiteX1" fmla="*/ 256314 w 1413905"/>
              <a:gd name="connsiteY1" fmla="*/ 0 h 6116653"/>
              <a:gd name="connsiteX2" fmla="*/ 1413905 w 1413905"/>
              <a:gd name="connsiteY2" fmla="*/ 6116653 h 6116653"/>
              <a:gd name="connsiteX3" fmla="*/ 1040859 w 1413905"/>
              <a:gd name="connsiteY3" fmla="*/ 6106925 h 6116653"/>
              <a:gd name="connsiteX4" fmla="*/ 0 w 1413905"/>
              <a:gd name="connsiteY4" fmla="*/ 38910 h 6116653"/>
              <a:gd name="connsiteX0" fmla="*/ 0 w 1511181"/>
              <a:gd name="connsiteY0" fmla="*/ 19455 h 6116653"/>
              <a:gd name="connsiteX1" fmla="*/ 353590 w 1511181"/>
              <a:gd name="connsiteY1" fmla="*/ 0 h 6116653"/>
              <a:gd name="connsiteX2" fmla="*/ 1511181 w 1511181"/>
              <a:gd name="connsiteY2" fmla="*/ 6116653 h 6116653"/>
              <a:gd name="connsiteX3" fmla="*/ 1138135 w 1511181"/>
              <a:gd name="connsiteY3" fmla="*/ 6106925 h 6116653"/>
              <a:gd name="connsiteX4" fmla="*/ 0 w 1511181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138135 w 1608457"/>
              <a:gd name="connsiteY3" fmla="*/ 6106925 h 6116653"/>
              <a:gd name="connsiteX4" fmla="*/ 0 w 1608457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235412 w 1608457"/>
              <a:gd name="connsiteY3" fmla="*/ 6106925 h 6116653"/>
              <a:gd name="connsiteX4" fmla="*/ 0 w 1608457"/>
              <a:gd name="connsiteY4" fmla="*/ 19455 h 6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457" h="6116653">
                <a:moveTo>
                  <a:pt x="0" y="19455"/>
                </a:moveTo>
                <a:lnTo>
                  <a:pt x="353590" y="0"/>
                </a:lnTo>
                <a:lnTo>
                  <a:pt x="1608457" y="6116653"/>
                </a:lnTo>
                <a:lnTo>
                  <a:pt x="1235412" y="6106925"/>
                </a:lnTo>
                <a:lnTo>
                  <a:pt x="0" y="19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276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Vector Geometric Background Navy - Vector - Free Download">
            <a:extLst>
              <a:ext uri="{FF2B5EF4-FFF2-40B4-BE49-F238E27FC236}">
                <a16:creationId xmlns:a16="http://schemas.microsoft.com/office/drawing/2014/main" id="{7216B4CE-D122-44A8-8A3F-41F7087D4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5" b="10215"/>
          <a:stretch/>
        </p:blipFill>
        <p:spPr bwMode="auto">
          <a:xfrm>
            <a:off x="0" y="814188"/>
            <a:ext cx="12192000" cy="60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46071BE9-0187-4000-8127-9FA5F4C3468A}"/>
              </a:ext>
            </a:extLst>
          </p:cNvPr>
          <p:cNvSpPr/>
          <p:nvPr/>
        </p:nvSpPr>
        <p:spPr>
          <a:xfrm>
            <a:off x="0" y="827804"/>
            <a:ext cx="12192000" cy="6030195"/>
          </a:xfrm>
          <a:prstGeom prst="rect">
            <a:avLst/>
          </a:prstGeom>
          <a:solidFill>
            <a:srgbClr val="1F6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542B92-0683-10DE-9369-DE20E55AC9B6}"/>
              </a:ext>
            </a:extLst>
          </p:cNvPr>
          <p:cNvSpPr txBox="1"/>
          <p:nvPr/>
        </p:nvSpPr>
        <p:spPr>
          <a:xfrm>
            <a:off x="263539" y="1191475"/>
            <a:ext cx="4589001" cy="5092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 규모</a:t>
            </a:r>
            <a:endParaRPr lang="en-US" altLang="ko-KR" sz="2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보건복지부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보건복지부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소관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기금운용계획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개요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290</a:t>
            </a:r>
            <a:r>
              <a:rPr lang="ko-KR" altLang="en-US" b="1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억원</a:t>
            </a:r>
            <a:endParaRPr lang="en-US" altLang="ko-KR" b="1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b="1" dirty="0">
              <a:solidFill>
                <a:schemeClr val="accent3">
                  <a:lumMod val="20000"/>
                  <a:lumOff val="8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서울특별시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 지원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서울특별시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연도별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en-US" altLang="ko-KR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303,646,000</a:t>
            </a:r>
            <a:r>
              <a:rPr lang="ko-KR" altLang="en-US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  <a:endParaRPr lang="en-US" altLang="ko-KR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경기도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 지원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경기도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연도별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교부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(253,164,000) +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관리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(109,875,000) 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= 363,039,000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원</a:t>
            </a:r>
            <a:endParaRPr lang="en-US" altLang="ko-KR" sz="1100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AB2D9A-8BB4-4DD9-B44A-8A599CE8951F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4925A00-9B80-4E77-A333-4A78D6E5AC9D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E1F490F-D8F1-45A5-93C8-94841FAC0927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807B92-2F4F-4438-A682-A2778B58D017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3FCCD3-5D9D-4AE7-9293-F75DF3317087}"/>
              </a:ext>
            </a:extLst>
          </p:cNvPr>
          <p:cNvSpPr txBox="1"/>
          <p:nvPr/>
        </p:nvSpPr>
        <p:spPr>
          <a:xfrm>
            <a:off x="304799" y="186062"/>
            <a:ext cx="391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 PLAN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보조 기기 시장 규모</a:t>
            </a:r>
          </a:p>
        </p:txBody>
      </p:sp>
      <p:cxnSp>
        <p:nvCxnSpPr>
          <p:cNvPr id="26" name="직선 연결선 23">
            <a:extLst>
              <a:ext uri="{FF2B5EF4-FFF2-40B4-BE49-F238E27FC236}">
                <a16:creationId xmlns:a16="http://schemas.microsoft.com/office/drawing/2014/main" id="{F7A5F8F3-C077-4945-B33B-C6728188BCAA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47AE686-549E-454F-BF78-C199A0FAB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6A263-4DBB-4ED6-95F9-7B54F12797BA}"/>
              </a:ext>
            </a:extLst>
          </p:cNvPr>
          <p:cNvGrpSpPr/>
          <p:nvPr/>
        </p:nvGrpSpPr>
        <p:grpSpPr>
          <a:xfrm>
            <a:off x="9401179" y="293688"/>
            <a:ext cx="1242579" cy="137097"/>
            <a:chOff x="9649979" y="158036"/>
            <a:chExt cx="1242579" cy="137097"/>
          </a:xfrm>
        </p:grpSpPr>
        <p:cxnSp>
          <p:nvCxnSpPr>
            <p:cNvPr id="34" name="직선 연결선 91">
              <a:extLst>
                <a:ext uri="{FF2B5EF4-FFF2-40B4-BE49-F238E27FC236}">
                  <a16:creationId xmlns:a16="http://schemas.microsoft.com/office/drawing/2014/main" id="{9629ADE8-4D4E-4E0E-8BF2-E4CF2AAD19AA}"/>
                </a:ext>
              </a:extLst>
            </p:cNvPr>
            <p:cNvCxnSpPr>
              <a:stCxn id="35" idx="0"/>
              <a:endCxn id="38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869C89D-A871-4766-A28E-68567C6B1A24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D63C2E3-AB3B-4228-99B6-FFE93C149764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AE866A2-DACC-4155-AEAD-4B261CF7DE4A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E530AA-7237-4C0B-9F7C-B9A069B92D8D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F62FDF6E-AD86-44E2-B680-23D09D6A4CC2}"/>
              </a:ext>
            </a:extLst>
          </p:cNvPr>
          <p:cNvSpPr/>
          <p:nvPr/>
        </p:nvSpPr>
        <p:spPr>
          <a:xfrm rot="16200000">
            <a:off x="10524262" y="293688"/>
            <a:ext cx="137097" cy="137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9E493E-F043-4937-9DB6-742D1825D3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9" t="18623" r="5119" b="5347"/>
          <a:stretch/>
        </p:blipFill>
        <p:spPr>
          <a:xfrm>
            <a:off x="364290" y="2124863"/>
            <a:ext cx="1652103" cy="493485"/>
          </a:xfrm>
          <a:prstGeom prst="rect">
            <a:avLst/>
          </a:prstGeom>
        </p:spPr>
      </p:pic>
      <p:sp>
        <p:nvSpPr>
          <p:cNvPr id="72" name="순서도: 수동 입력 71">
            <a:extLst>
              <a:ext uri="{FF2B5EF4-FFF2-40B4-BE49-F238E27FC236}">
                <a16:creationId xmlns:a16="http://schemas.microsoft.com/office/drawing/2014/main" id="{2031CD24-FAD9-475E-986B-B0EB59D6C73C}"/>
              </a:ext>
            </a:extLst>
          </p:cNvPr>
          <p:cNvSpPr/>
          <p:nvPr/>
        </p:nvSpPr>
        <p:spPr>
          <a:xfrm rot="5400000">
            <a:off x="250948" y="543549"/>
            <a:ext cx="6064126" cy="6605394"/>
          </a:xfrm>
          <a:prstGeom prst="flowChartManualInput">
            <a:avLst/>
          </a:prstGeom>
          <a:solidFill>
            <a:srgbClr val="1F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75" name="순서도: 수동 입력 74">
            <a:extLst>
              <a:ext uri="{FF2B5EF4-FFF2-40B4-BE49-F238E27FC236}">
                <a16:creationId xmlns:a16="http://schemas.microsoft.com/office/drawing/2014/main" id="{C1F81EE9-356E-4513-84A2-B870B31A5FEA}"/>
              </a:ext>
            </a:extLst>
          </p:cNvPr>
          <p:cNvSpPr/>
          <p:nvPr/>
        </p:nvSpPr>
        <p:spPr>
          <a:xfrm rot="16200000">
            <a:off x="5964254" y="625088"/>
            <a:ext cx="6062399" cy="6440591"/>
          </a:xfrm>
          <a:prstGeom prst="flowChartManualInput">
            <a:avLst/>
          </a:prstGeom>
          <a:solidFill>
            <a:srgbClr val="1F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76" name="직사각형 2">
            <a:extLst>
              <a:ext uri="{FF2B5EF4-FFF2-40B4-BE49-F238E27FC236}">
                <a16:creationId xmlns:a16="http://schemas.microsoft.com/office/drawing/2014/main" id="{B704E55D-E39C-4FFA-86BB-4DF8F1042476}"/>
              </a:ext>
            </a:extLst>
          </p:cNvPr>
          <p:cNvSpPr/>
          <p:nvPr/>
        </p:nvSpPr>
        <p:spPr>
          <a:xfrm>
            <a:off x="5453911" y="775274"/>
            <a:ext cx="1608457" cy="6116653"/>
          </a:xfrm>
          <a:custGeom>
            <a:avLst/>
            <a:gdLst>
              <a:gd name="connsiteX0" fmla="*/ 0 w 1413905"/>
              <a:gd name="connsiteY0" fmla="*/ 0 h 6077743"/>
              <a:gd name="connsiteX1" fmla="*/ 1413905 w 1413905"/>
              <a:gd name="connsiteY1" fmla="*/ 0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29183 h 6106926"/>
              <a:gd name="connsiteX1" fmla="*/ 285497 w 1413905"/>
              <a:gd name="connsiteY1" fmla="*/ 0 h 6106926"/>
              <a:gd name="connsiteX2" fmla="*/ 1413905 w 1413905"/>
              <a:gd name="connsiteY2" fmla="*/ 6106926 h 6106926"/>
              <a:gd name="connsiteX3" fmla="*/ 1040859 w 1413905"/>
              <a:gd name="connsiteY3" fmla="*/ 6097198 h 6106926"/>
              <a:gd name="connsiteX4" fmla="*/ 0 w 1413905"/>
              <a:gd name="connsiteY4" fmla="*/ 29183 h 6106926"/>
              <a:gd name="connsiteX0" fmla="*/ 0 w 1413905"/>
              <a:gd name="connsiteY0" fmla="*/ 0 h 6077743"/>
              <a:gd name="connsiteX1" fmla="*/ 81216 w 1413905"/>
              <a:gd name="connsiteY1" fmla="*/ 0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38910 h 6116653"/>
              <a:gd name="connsiteX1" fmla="*/ 256314 w 1413905"/>
              <a:gd name="connsiteY1" fmla="*/ 0 h 6116653"/>
              <a:gd name="connsiteX2" fmla="*/ 1413905 w 1413905"/>
              <a:gd name="connsiteY2" fmla="*/ 6116653 h 6116653"/>
              <a:gd name="connsiteX3" fmla="*/ 1040859 w 1413905"/>
              <a:gd name="connsiteY3" fmla="*/ 6106925 h 6116653"/>
              <a:gd name="connsiteX4" fmla="*/ 0 w 1413905"/>
              <a:gd name="connsiteY4" fmla="*/ 38910 h 6116653"/>
              <a:gd name="connsiteX0" fmla="*/ 0 w 1511181"/>
              <a:gd name="connsiteY0" fmla="*/ 19455 h 6116653"/>
              <a:gd name="connsiteX1" fmla="*/ 353590 w 1511181"/>
              <a:gd name="connsiteY1" fmla="*/ 0 h 6116653"/>
              <a:gd name="connsiteX2" fmla="*/ 1511181 w 1511181"/>
              <a:gd name="connsiteY2" fmla="*/ 6116653 h 6116653"/>
              <a:gd name="connsiteX3" fmla="*/ 1138135 w 1511181"/>
              <a:gd name="connsiteY3" fmla="*/ 6106925 h 6116653"/>
              <a:gd name="connsiteX4" fmla="*/ 0 w 1511181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138135 w 1608457"/>
              <a:gd name="connsiteY3" fmla="*/ 6106925 h 6116653"/>
              <a:gd name="connsiteX4" fmla="*/ 0 w 1608457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235412 w 1608457"/>
              <a:gd name="connsiteY3" fmla="*/ 6106925 h 6116653"/>
              <a:gd name="connsiteX4" fmla="*/ 0 w 1608457"/>
              <a:gd name="connsiteY4" fmla="*/ 19455 h 6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457" h="6116653">
                <a:moveTo>
                  <a:pt x="0" y="19455"/>
                </a:moveTo>
                <a:lnTo>
                  <a:pt x="353590" y="0"/>
                </a:lnTo>
                <a:lnTo>
                  <a:pt x="1608457" y="6116653"/>
                </a:lnTo>
                <a:lnTo>
                  <a:pt x="1235412" y="6106925"/>
                </a:lnTo>
                <a:lnTo>
                  <a:pt x="0" y="19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109B9-E664-4910-B2F2-23FDC27FD255}"/>
              </a:ext>
            </a:extLst>
          </p:cNvPr>
          <p:cNvSpPr txBox="1"/>
          <p:nvPr/>
        </p:nvSpPr>
        <p:spPr>
          <a:xfrm>
            <a:off x="415939" y="1343875"/>
            <a:ext cx="4589001" cy="5092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 규모</a:t>
            </a:r>
            <a:endParaRPr lang="en-US" altLang="ko-KR" sz="2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보건복지부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보건복지부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소관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기금운용계획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개요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290</a:t>
            </a:r>
            <a:r>
              <a:rPr lang="ko-KR" altLang="en-US" b="1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억원</a:t>
            </a:r>
            <a:endParaRPr lang="en-US" altLang="ko-KR" b="1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b="1" dirty="0">
              <a:solidFill>
                <a:schemeClr val="accent3">
                  <a:lumMod val="20000"/>
                  <a:lumOff val="8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서울특별시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 지원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서울특별시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연도별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en-US" altLang="ko-KR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303,646,000</a:t>
            </a:r>
            <a:r>
              <a:rPr lang="ko-KR" altLang="en-US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  <a:endParaRPr lang="en-US" altLang="ko-KR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경기도 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장애인복지</a:t>
            </a: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장애인 보조기기 지원</a:t>
            </a:r>
            <a:endParaRPr lang="en-US" altLang="ko-KR" sz="12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경기도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연도별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예산서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_2022</a:t>
            </a:r>
            <a:r>
              <a:rPr lang="ko-KR" altLang="en-US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100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11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pdf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교부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(253,164,000) +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관리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(109,875,000) 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= 363,039,000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원</a:t>
            </a:r>
            <a:endParaRPr lang="en-US" altLang="ko-KR" sz="1100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CC2DC4A-D807-4960-BAA0-F2CD3942AF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9" t="18623" r="5119" b="5347"/>
          <a:stretch/>
        </p:blipFill>
        <p:spPr>
          <a:xfrm>
            <a:off x="516690" y="2277263"/>
            <a:ext cx="1652103" cy="4934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1DD32A-31DA-4EE9-A6D7-5DCDC4474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959" y="2006461"/>
            <a:ext cx="3016405" cy="7302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1D2A8F-52AC-4223-B96B-71B7153ACAF0}"/>
              </a:ext>
            </a:extLst>
          </p:cNvPr>
          <p:cNvSpPr txBox="1"/>
          <p:nvPr/>
        </p:nvSpPr>
        <p:spPr>
          <a:xfrm>
            <a:off x="7271751" y="1343875"/>
            <a:ext cx="4589001" cy="208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보조 기기 제작 지원</a:t>
            </a:r>
            <a:endParaRPr lang="en-US" altLang="ko-KR" sz="2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지원 기관 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보건복지부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국가보훈처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국민건강보험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…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b="1" dirty="0">
              <a:solidFill>
                <a:schemeClr val="accent3">
                  <a:lumMod val="20000"/>
                  <a:lumOff val="8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490B18-F48B-4D3B-B80E-0AF23737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90" y="3733420"/>
            <a:ext cx="4458323" cy="236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순서도: 수동 입력 39">
            <a:extLst>
              <a:ext uri="{FF2B5EF4-FFF2-40B4-BE49-F238E27FC236}">
                <a16:creationId xmlns:a16="http://schemas.microsoft.com/office/drawing/2014/main" id="{6C163BFD-15C5-44F5-A580-268DC5C3D306}"/>
              </a:ext>
            </a:extLst>
          </p:cNvPr>
          <p:cNvSpPr/>
          <p:nvPr/>
        </p:nvSpPr>
        <p:spPr>
          <a:xfrm rot="5400000">
            <a:off x="120210" y="699052"/>
            <a:ext cx="6064126" cy="6304549"/>
          </a:xfrm>
          <a:prstGeom prst="flowChartManualInpu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73" name="직사각형 2">
            <a:extLst>
              <a:ext uri="{FF2B5EF4-FFF2-40B4-BE49-F238E27FC236}">
                <a16:creationId xmlns:a16="http://schemas.microsoft.com/office/drawing/2014/main" id="{306B958B-AF2C-455C-A6B7-36BC1AAEF023}"/>
              </a:ext>
            </a:extLst>
          </p:cNvPr>
          <p:cNvSpPr/>
          <p:nvPr/>
        </p:nvSpPr>
        <p:spPr>
          <a:xfrm>
            <a:off x="4977251" y="775274"/>
            <a:ext cx="1608457" cy="6116653"/>
          </a:xfrm>
          <a:custGeom>
            <a:avLst/>
            <a:gdLst>
              <a:gd name="connsiteX0" fmla="*/ 0 w 1413905"/>
              <a:gd name="connsiteY0" fmla="*/ 0 h 6077743"/>
              <a:gd name="connsiteX1" fmla="*/ 1413905 w 1413905"/>
              <a:gd name="connsiteY1" fmla="*/ 0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29183 h 6106926"/>
              <a:gd name="connsiteX1" fmla="*/ 285497 w 1413905"/>
              <a:gd name="connsiteY1" fmla="*/ 0 h 6106926"/>
              <a:gd name="connsiteX2" fmla="*/ 1413905 w 1413905"/>
              <a:gd name="connsiteY2" fmla="*/ 6106926 h 6106926"/>
              <a:gd name="connsiteX3" fmla="*/ 1040859 w 1413905"/>
              <a:gd name="connsiteY3" fmla="*/ 6097198 h 6106926"/>
              <a:gd name="connsiteX4" fmla="*/ 0 w 1413905"/>
              <a:gd name="connsiteY4" fmla="*/ 29183 h 6106926"/>
              <a:gd name="connsiteX0" fmla="*/ 0 w 1413905"/>
              <a:gd name="connsiteY0" fmla="*/ 0 h 6077743"/>
              <a:gd name="connsiteX1" fmla="*/ 81216 w 1413905"/>
              <a:gd name="connsiteY1" fmla="*/ 0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38910 h 6116653"/>
              <a:gd name="connsiteX1" fmla="*/ 256314 w 1413905"/>
              <a:gd name="connsiteY1" fmla="*/ 0 h 6116653"/>
              <a:gd name="connsiteX2" fmla="*/ 1413905 w 1413905"/>
              <a:gd name="connsiteY2" fmla="*/ 6116653 h 6116653"/>
              <a:gd name="connsiteX3" fmla="*/ 1040859 w 1413905"/>
              <a:gd name="connsiteY3" fmla="*/ 6106925 h 6116653"/>
              <a:gd name="connsiteX4" fmla="*/ 0 w 1413905"/>
              <a:gd name="connsiteY4" fmla="*/ 38910 h 6116653"/>
              <a:gd name="connsiteX0" fmla="*/ 0 w 1511181"/>
              <a:gd name="connsiteY0" fmla="*/ 19455 h 6116653"/>
              <a:gd name="connsiteX1" fmla="*/ 353590 w 1511181"/>
              <a:gd name="connsiteY1" fmla="*/ 0 h 6116653"/>
              <a:gd name="connsiteX2" fmla="*/ 1511181 w 1511181"/>
              <a:gd name="connsiteY2" fmla="*/ 6116653 h 6116653"/>
              <a:gd name="connsiteX3" fmla="*/ 1138135 w 1511181"/>
              <a:gd name="connsiteY3" fmla="*/ 6106925 h 6116653"/>
              <a:gd name="connsiteX4" fmla="*/ 0 w 1511181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138135 w 1608457"/>
              <a:gd name="connsiteY3" fmla="*/ 6106925 h 6116653"/>
              <a:gd name="connsiteX4" fmla="*/ 0 w 1608457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235412 w 1608457"/>
              <a:gd name="connsiteY3" fmla="*/ 6106925 h 6116653"/>
              <a:gd name="connsiteX4" fmla="*/ 0 w 1608457"/>
              <a:gd name="connsiteY4" fmla="*/ 19455 h 6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457" h="6116653">
                <a:moveTo>
                  <a:pt x="0" y="19455"/>
                </a:moveTo>
                <a:lnTo>
                  <a:pt x="353590" y="0"/>
                </a:lnTo>
                <a:lnTo>
                  <a:pt x="1608457" y="6116653"/>
                </a:lnTo>
                <a:lnTo>
                  <a:pt x="1235412" y="6106925"/>
                </a:lnTo>
                <a:lnTo>
                  <a:pt x="0" y="19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36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개, 실외, 도로, 나무이(가) 표시된 사진&#10;&#10;자동 생성된 설명">
            <a:extLst>
              <a:ext uri="{FF2B5EF4-FFF2-40B4-BE49-F238E27FC236}">
                <a16:creationId xmlns:a16="http://schemas.microsoft.com/office/drawing/2014/main" id="{F23D4D2A-3819-D49D-B378-2C0046D46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9" r="5756"/>
          <a:stretch/>
        </p:blipFill>
        <p:spPr>
          <a:xfrm>
            <a:off x="13566" y="0"/>
            <a:ext cx="630323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31E751F-D29C-7415-6534-B5E9924E1372}"/>
              </a:ext>
            </a:extLst>
          </p:cNvPr>
          <p:cNvSpPr/>
          <p:nvPr/>
        </p:nvSpPr>
        <p:spPr>
          <a:xfrm>
            <a:off x="6296423" y="5866447"/>
            <a:ext cx="1321525" cy="1018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2F31D4-2BD2-C327-59B8-9D5103D67A23}"/>
              </a:ext>
            </a:extLst>
          </p:cNvPr>
          <p:cNvSpPr/>
          <p:nvPr/>
        </p:nvSpPr>
        <p:spPr>
          <a:xfrm>
            <a:off x="6098289" y="-13407"/>
            <a:ext cx="6093711" cy="608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B1357526-AB42-DA0F-A37F-38F0FC5275A2}"/>
              </a:ext>
            </a:extLst>
          </p:cNvPr>
          <p:cNvSpPr/>
          <p:nvPr/>
        </p:nvSpPr>
        <p:spPr>
          <a:xfrm rot="16200000" flipH="1">
            <a:off x="3156535" y="2452432"/>
            <a:ext cx="6871407" cy="196654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A5924E0B-9407-D4DB-772E-58FAC51AE862}"/>
              </a:ext>
            </a:extLst>
          </p:cNvPr>
          <p:cNvSpPr/>
          <p:nvPr/>
        </p:nvSpPr>
        <p:spPr>
          <a:xfrm rot="16200000" flipH="1">
            <a:off x="1888859" y="2439026"/>
            <a:ext cx="6871407" cy="196654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직사각형 28">
            <a:extLst>
              <a:ext uri="{FF2B5EF4-FFF2-40B4-BE49-F238E27FC236}">
                <a16:creationId xmlns:a16="http://schemas.microsoft.com/office/drawing/2014/main" id="{9E534146-CE86-4D2F-9582-BE05500F3CC8}"/>
              </a:ext>
            </a:extLst>
          </p:cNvPr>
          <p:cNvSpPr/>
          <p:nvPr/>
        </p:nvSpPr>
        <p:spPr>
          <a:xfrm>
            <a:off x="-8963" y="-1"/>
            <a:ext cx="6303232" cy="6858000"/>
          </a:xfrm>
          <a:custGeom>
            <a:avLst/>
            <a:gdLst>
              <a:gd name="connsiteX0" fmla="*/ 0 w 4103765"/>
              <a:gd name="connsiteY0" fmla="*/ 0 h 6338170"/>
              <a:gd name="connsiteX1" fmla="*/ 4103765 w 4103765"/>
              <a:gd name="connsiteY1" fmla="*/ 0 h 6338170"/>
              <a:gd name="connsiteX2" fmla="*/ 4103765 w 4103765"/>
              <a:gd name="connsiteY2" fmla="*/ 6338170 h 6338170"/>
              <a:gd name="connsiteX3" fmla="*/ 0 w 4103765"/>
              <a:gd name="connsiteY3" fmla="*/ 6338170 h 6338170"/>
              <a:gd name="connsiteX4" fmla="*/ 0 w 4103765"/>
              <a:gd name="connsiteY4" fmla="*/ 0 h 6338170"/>
              <a:gd name="connsiteX0" fmla="*/ 0 w 5894465"/>
              <a:gd name="connsiteY0" fmla="*/ 0 h 6338170"/>
              <a:gd name="connsiteX1" fmla="*/ 4103765 w 5894465"/>
              <a:gd name="connsiteY1" fmla="*/ 0 h 6338170"/>
              <a:gd name="connsiteX2" fmla="*/ 5894465 w 5894465"/>
              <a:gd name="connsiteY2" fmla="*/ 6338170 h 6338170"/>
              <a:gd name="connsiteX3" fmla="*/ 0 w 5894465"/>
              <a:gd name="connsiteY3" fmla="*/ 6338170 h 6338170"/>
              <a:gd name="connsiteX4" fmla="*/ 0 w 5894465"/>
              <a:gd name="connsiteY4" fmla="*/ 0 h 633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4465" h="6338170">
                <a:moveTo>
                  <a:pt x="0" y="0"/>
                </a:moveTo>
                <a:lnTo>
                  <a:pt x="4103765" y="0"/>
                </a:lnTo>
                <a:lnTo>
                  <a:pt x="5894465" y="6338170"/>
                </a:lnTo>
                <a:lnTo>
                  <a:pt x="0" y="633817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F65A3">
                  <a:alpha val="80000"/>
                </a:srgbClr>
              </a:gs>
              <a:gs pos="100000">
                <a:srgbClr val="1F65A3">
                  <a:alpha val="9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819859-8E4F-458A-9B56-A956E0B791A4}"/>
              </a:ext>
            </a:extLst>
          </p:cNvPr>
          <p:cNvGrpSpPr/>
          <p:nvPr/>
        </p:nvGrpSpPr>
        <p:grpSpPr>
          <a:xfrm>
            <a:off x="4256585" y="841666"/>
            <a:ext cx="927207" cy="927207"/>
            <a:chOff x="7157392" y="2517838"/>
            <a:chExt cx="927207" cy="92720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4184E5D-C6FA-4166-8426-32CA37B9A6E9}"/>
                </a:ext>
              </a:extLst>
            </p:cNvPr>
            <p:cNvGrpSpPr/>
            <p:nvPr/>
          </p:nvGrpSpPr>
          <p:grpSpPr>
            <a:xfrm>
              <a:off x="7157392" y="2517838"/>
              <a:ext cx="927207" cy="927207"/>
              <a:chOff x="7061940" y="2180636"/>
              <a:chExt cx="1393506" cy="139350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0507FB1-9551-4D0A-A4FD-725E29F660C1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rgbClr val="1568B4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D97D2D7-0E4C-4DDF-85AC-EAB6AA135C30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1568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93F5CA0A-7CC8-4B1A-B6D1-42F23AAED1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BED7D0-A867-406E-90CC-52E287EC6A56}"/>
                </a:ext>
              </a:extLst>
            </p:cNvPr>
            <p:cNvSpPr txBox="1"/>
            <p:nvPr/>
          </p:nvSpPr>
          <p:spPr>
            <a:xfrm>
              <a:off x="7355538" y="2808665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F65A3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01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56E895-3E91-4C93-A9C5-EDD0255DA02C}"/>
              </a:ext>
            </a:extLst>
          </p:cNvPr>
          <p:cNvGrpSpPr/>
          <p:nvPr/>
        </p:nvGrpSpPr>
        <p:grpSpPr>
          <a:xfrm>
            <a:off x="4903043" y="3320437"/>
            <a:ext cx="927207" cy="927207"/>
            <a:chOff x="4053240" y="2475693"/>
            <a:chExt cx="927207" cy="92720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B4D3D0F-A335-4C89-96CD-D1C02CC63B6A}"/>
                </a:ext>
              </a:extLst>
            </p:cNvPr>
            <p:cNvGrpSpPr/>
            <p:nvPr/>
          </p:nvGrpSpPr>
          <p:grpSpPr>
            <a:xfrm>
              <a:off x="4053240" y="2475693"/>
              <a:ext cx="927207" cy="927207"/>
              <a:chOff x="7061940" y="2180636"/>
              <a:chExt cx="1393506" cy="1393506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08D9AC60-C726-4222-95E3-DC81C6BBD32C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D28608E-F441-4EF7-89BD-6301C1698776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AEBF016C-13D5-4B15-8481-59E554C060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DE245A-50E5-44F8-9F4D-4A06F28780EE}"/>
                </a:ext>
              </a:extLst>
            </p:cNvPr>
            <p:cNvSpPr txBox="1"/>
            <p:nvPr/>
          </p:nvSpPr>
          <p:spPr>
            <a:xfrm>
              <a:off x="4251386" y="2766520"/>
              <a:ext cx="6078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03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0E66976-4F34-4BC7-A72D-D3E96A4C0899}"/>
              </a:ext>
            </a:extLst>
          </p:cNvPr>
          <p:cNvGrpSpPr/>
          <p:nvPr/>
        </p:nvGrpSpPr>
        <p:grpSpPr>
          <a:xfrm>
            <a:off x="4589318" y="2089142"/>
            <a:ext cx="927207" cy="927207"/>
            <a:chOff x="1042757" y="2501793"/>
            <a:chExt cx="927207" cy="92720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755065A-C446-4728-B42C-8F32BEE8AB46}"/>
                </a:ext>
              </a:extLst>
            </p:cNvPr>
            <p:cNvGrpSpPr/>
            <p:nvPr/>
          </p:nvGrpSpPr>
          <p:grpSpPr>
            <a:xfrm>
              <a:off x="1042757" y="2501793"/>
              <a:ext cx="927207" cy="927207"/>
              <a:chOff x="7061940" y="2180636"/>
              <a:chExt cx="1393506" cy="1393506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4825218-9060-4718-8392-2F544BB2B274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9D83EB05-0E92-4167-8E5B-9D92EF767087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43" name="Picture 4">
                <a:extLst>
                  <a:ext uri="{FF2B5EF4-FFF2-40B4-BE49-F238E27FC236}">
                    <a16:creationId xmlns:a16="http://schemas.microsoft.com/office/drawing/2014/main" id="{EA9537D6-B323-46F5-9E75-3B1D5F0F9C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870B2F-848B-4893-AEDD-44EDBCD6C650}"/>
                </a:ext>
              </a:extLst>
            </p:cNvPr>
            <p:cNvSpPr txBox="1"/>
            <p:nvPr/>
          </p:nvSpPr>
          <p:spPr>
            <a:xfrm>
              <a:off x="1240903" y="2792620"/>
              <a:ext cx="606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02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9E95E40-72DF-4AED-95C2-25156C80B1C3}"/>
              </a:ext>
            </a:extLst>
          </p:cNvPr>
          <p:cNvGrpSpPr/>
          <p:nvPr/>
        </p:nvGrpSpPr>
        <p:grpSpPr>
          <a:xfrm>
            <a:off x="5324501" y="4552337"/>
            <a:ext cx="927207" cy="927207"/>
            <a:chOff x="1042757" y="2501793"/>
            <a:chExt cx="927207" cy="92720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F59898B-9DEA-40B8-9AEC-CB1CA65FCA91}"/>
                </a:ext>
              </a:extLst>
            </p:cNvPr>
            <p:cNvGrpSpPr/>
            <p:nvPr/>
          </p:nvGrpSpPr>
          <p:grpSpPr>
            <a:xfrm>
              <a:off x="1042757" y="2501793"/>
              <a:ext cx="927207" cy="927207"/>
              <a:chOff x="7061940" y="2180636"/>
              <a:chExt cx="1393506" cy="1393506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C2FD2C51-5FDE-446C-A1FB-CDA076379015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2B70EA4-FD41-4E46-91C6-1BC51F367156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49" name="Picture 4">
                <a:extLst>
                  <a:ext uri="{FF2B5EF4-FFF2-40B4-BE49-F238E27FC236}">
                    <a16:creationId xmlns:a16="http://schemas.microsoft.com/office/drawing/2014/main" id="{7DCCB447-95FE-4960-A505-B0A1FD110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D7C3F6-CAED-460C-A561-90455B40081F}"/>
                </a:ext>
              </a:extLst>
            </p:cNvPr>
            <p:cNvSpPr txBox="1"/>
            <p:nvPr/>
          </p:nvSpPr>
          <p:spPr>
            <a:xfrm>
              <a:off x="1240903" y="2792620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04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7FE066-BE0E-463B-868B-AFD804D699CB}"/>
              </a:ext>
            </a:extLst>
          </p:cNvPr>
          <p:cNvSpPr txBox="1"/>
          <p:nvPr/>
        </p:nvSpPr>
        <p:spPr>
          <a:xfrm>
            <a:off x="5318379" y="1128853"/>
            <a:ext cx="5651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rPr>
              <a:t>프로젝트 개요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solidFill>
                <a:srgbClr val="1F65A3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FB3B6-87C1-4FB9-8248-D8271716F686}"/>
              </a:ext>
            </a:extLst>
          </p:cNvPr>
          <p:cNvSpPr txBox="1"/>
          <p:nvPr/>
        </p:nvSpPr>
        <p:spPr>
          <a:xfrm>
            <a:off x="5621001" y="2370058"/>
            <a:ext cx="5224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 데이터를 활용한 사회 문제 해결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8E1163-2E34-421B-9744-25C89661E9BC}"/>
              </a:ext>
            </a:extLst>
          </p:cNvPr>
          <p:cNvSpPr txBox="1"/>
          <p:nvPr/>
        </p:nvSpPr>
        <p:spPr>
          <a:xfrm>
            <a:off x="5934726" y="3611263"/>
            <a:ext cx="434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소개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099948-9BD7-4F8B-B91B-D745E7F79715}"/>
              </a:ext>
            </a:extLst>
          </p:cNvPr>
          <p:cNvSpPr txBox="1"/>
          <p:nvPr/>
        </p:nvSpPr>
        <p:spPr>
          <a:xfrm>
            <a:off x="6303232" y="4843163"/>
            <a:ext cx="565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시장성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사업화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3DCE0-9F70-46B9-33E0-59E8B1902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962" y="-23546"/>
            <a:ext cx="1871038" cy="73432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C8578ED-4B0B-7CCF-7515-430C333B9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08" y="2525020"/>
            <a:ext cx="2383797" cy="2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58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4C0554-D5B5-CFE4-8952-B9463872D02B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7B01357-3D06-856F-DA40-EA73DD91C4E4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A25FEF0-67E3-F79F-51C7-B84627EBD3BF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E9FB3AF-BE99-7D94-85B4-1D5A17F21A46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78F7083-C3CC-E0AD-8E4E-6D7D07936CED}"/>
              </a:ext>
            </a:extLst>
          </p:cNvPr>
          <p:cNvSpPr txBox="1"/>
          <p:nvPr/>
        </p:nvSpPr>
        <p:spPr>
          <a:xfrm>
            <a:off x="304799" y="186062"/>
            <a:ext cx="391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 PLAN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사업화</a:t>
            </a:r>
          </a:p>
        </p:txBody>
      </p:sp>
      <p:cxnSp>
        <p:nvCxnSpPr>
          <p:cNvPr id="51" name="직선 연결선 23">
            <a:extLst>
              <a:ext uri="{FF2B5EF4-FFF2-40B4-BE49-F238E27FC236}">
                <a16:creationId xmlns:a16="http://schemas.microsoft.com/office/drawing/2014/main" id="{0786EB49-832B-2538-61B2-1A4A4644376A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8E63257D-CC64-4BA7-45E2-2668F058A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D34C046D-3E5B-80D1-6B30-2367AEF84642}"/>
              </a:ext>
            </a:extLst>
          </p:cNvPr>
          <p:cNvGrpSpPr/>
          <p:nvPr/>
        </p:nvGrpSpPr>
        <p:grpSpPr>
          <a:xfrm>
            <a:off x="9401179" y="293688"/>
            <a:ext cx="1242579" cy="137097"/>
            <a:chOff x="9649979" y="158036"/>
            <a:chExt cx="1242579" cy="137097"/>
          </a:xfrm>
        </p:grpSpPr>
        <p:cxnSp>
          <p:nvCxnSpPr>
            <p:cNvPr id="66" name="직선 연결선 91">
              <a:extLst>
                <a:ext uri="{FF2B5EF4-FFF2-40B4-BE49-F238E27FC236}">
                  <a16:creationId xmlns:a16="http://schemas.microsoft.com/office/drawing/2014/main" id="{2CABEC1A-A155-596A-D250-591D9F6481F9}"/>
                </a:ext>
              </a:extLst>
            </p:cNvPr>
            <p:cNvCxnSpPr>
              <a:stCxn id="67" idx="0"/>
              <a:endCxn id="70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D7F7C44-6F13-3BEA-6E00-4867E169C14A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59EBEBC2-406C-B7FE-98CF-67CF8A774E7E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0406946-12C4-F540-BDDB-A1825682F1F2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A872DD3-C08C-3F0F-C966-EFBF43C07A3E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0CFF200B-58D4-7979-63D5-36C810C502E3}"/>
              </a:ext>
            </a:extLst>
          </p:cNvPr>
          <p:cNvSpPr/>
          <p:nvPr/>
        </p:nvSpPr>
        <p:spPr>
          <a:xfrm rot="16200000">
            <a:off x="10524262" y="293688"/>
            <a:ext cx="137097" cy="137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E3F548-4DCF-48D0-BD64-C3A55BF92E0A}"/>
              </a:ext>
            </a:extLst>
          </p:cNvPr>
          <p:cNvGrpSpPr/>
          <p:nvPr/>
        </p:nvGrpSpPr>
        <p:grpSpPr>
          <a:xfrm>
            <a:off x="9223573" y="3756672"/>
            <a:ext cx="1656000" cy="1656000"/>
            <a:chOff x="7842799" y="3302794"/>
            <a:chExt cx="1130034" cy="1130034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24C1206-FA14-4522-B908-FFA35EFAD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2799" y="3302794"/>
              <a:ext cx="1130034" cy="1130034"/>
              <a:chOff x="6001277" y="4504697"/>
              <a:chExt cx="1620000" cy="1620000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892456CA-7318-4F43-AE96-49D81D813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0140" y="4908798"/>
                <a:ext cx="663275" cy="663275"/>
              </a:xfrm>
              <a:prstGeom prst="rect">
                <a:avLst/>
              </a:prstGeom>
            </p:spPr>
          </p:pic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8F1667E-6464-44A1-BB56-6B9A2E71E5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1277" y="4504697"/>
                <a:ext cx="1620000" cy="1620000"/>
              </a:xfrm>
              <a:prstGeom prst="ellipse">
                <a:avLst/>
              </a:prstGeom>
              <a:solidFill>
                <a:srgbClr val="1568B4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CC1412D-A12F-401C-9C98-70CE0F38B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65537" y="4568038"/>
                <a:ext cx="1476000" cy="1476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1568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F48CB0-9BA6-45F2-B8B4-50107EE50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858" y="3544490"/>
              <a:ext cx="656465" cy="656465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ED767B5-AAEA-45A6-8C94-B0B4C649ACF1}"/>
              </a:ext>
            </a:extLst>
          </p:cNvPr>
          <p:cNvGrpSpPr>
            <a:grpSpLocks noChangeAspect="1"/>
          </p:cNvGrpSpPr>
          <p:nvPr/>
        </p:nvGrpSpPr>
        <p:grpSpPr>
          <a:xfrm>
            <a:off x="5330176" y="3765523"/>
            <a:ext cx="1656000" cy="1656000"/>
            <a:chOff x="6001277" y="4504697"/>
            <a:chExt cx="1620000" cy="1620000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D63253A-B93B-404D-BCC5-478B4F8F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140" y="4908798"/>
              <a:ext cx="663275" cy="663275"/>
            </a:xfrm>
            <a:prstGeom prst="rect">
              <a:avLst/>
            </a:prstGeom>
          </p:spPr>
        </p:pic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EEE8C74D-8398-43E9-985F-E513296656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1277" y="4504697"/>
              <a:ext cx="1620000" cy="1620000"/>
            </a:xfrm>
            <a:prstGeom prst="ellipse">
              <a:avLst/>
            </a:prstGeom>
            <a:solidFill>
              <a:srgbClr val="1568B4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C92BB682-B564-484D-BA44-6F035CDD77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5537" y="4568038"/>
              <a:ext cx="1476000" cy="1476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1568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비다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VIDA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D20467-7A8A-40C3-8E67-B1598130B28C}"/>
              </a:ext>
            </a:extLst>
          </p:cNvPr>
          <p:cNvCxnSpPr/>
          <p:nvPr/>
        </p:nvCxnSpPr>
        <p:spPr>
          <a:xfrm>
            <a:off x="3243263" y="4275170"/>
            <a:ext cx="1785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C165DD3-E9D1-4C27-9A90-D29C6A7621AE}"/>
              </a:ext>
            </a:extLst>
          </p:cNvPr>
          <p:cNvCxnSpPr>
            <a:cxnSpLocks/>
          </p:cNvCxnSpPr>
          <p:nvPr/>
        </p:nvCxnSpPr>
        <p:spPr>
          <a:xfrm flipH="1">
            <a:off x="3243263" y="4746663"/>
            <a:ext cx="1745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7F0ADE6-4CF3-46EB-B546-D52557CD6929}"/>
              </a:ext>
            </a:extLst>
          </p:cNvPr>
          <p:cNvCxnSpPr/>
          <p:nvPr/>
        </p:nvCxnSpPr>
        <p:spPr>
          <a:xfrm>
            <a:off x="7267510" y="4275170"/>
            <a:ext cx="1785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7706439-8F84-4CCF-9AB0-4D6DBA1236A2}"/>
              </a:ext>
            </a:extLst>
          </p:cNvPr>
          <p:cNvCxnSpPr>
            <a:cxnSpLocks/>
          </p:cNvCxnSpPr>
          <p:nvPr/>
        </p:nvCxnSpPr>
        <p:spPr>
          <a:xfrm flipH="1">
            <a:off x="7267510" y="4746663"/>
            <a:ext cx="1745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4A1D50-153F-461D-9713-2E56E72EC5BB}"/>
              </a:ext>
            </a:extLst>
          </p:cNvPr>
          <p:cNvGrpSpPr/>
          <p:nvPr/>
        </p:nvGrpSpPr>
        <p:grpSpPr>
          <a:xfrm rot="19335586">
            <a:off x="3200745" y="2740244"/>
            <a:ext cx="1785937" cy="471493"/>
            <a:chOff x="3395663" y="4427570"/>
            <a:chExt cx="1785937" cy="471493"/>
          </a:xfrm>
        </p:grpSpPr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6865600-67D1-4D6A-A1CB-9BC92144462A}"/>
                </a:ext>
              </a:extLst>
            </p:cNvPr>
            <p:cNvCxnSpPr/>
            <p:nvPr/>
          </p:nvCxnSpPr>
          <p:spPr>
            <a:xfrm>
              <a:off x="3395663" y="4427570"/>
              <a:ext cx="17859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DBC946D0-DC0E-4175-BB36-0B976BA29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663" y="4899063"/>
              <a:ext cx="1745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D85EF2-9144-4F5A-A095-2FF63ADF4F03}"/>
              </a:ext>
            </a:extLst>
          </p:cNvPr>
          <p:cNvCxnSpPr/>
          <p:nvPr/>
        </p:nvCxnSpPr>
        <p:spPr>
          <a:xfrm rot="2264414" flipH="1">
            <a:off x="7353083" y="2854822"/>
            <a:ext cx="1785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BAAB3E-56DB-4FCF-8544-F875D54981C2}"/>
              </a:ext>
            </a:extLst>
          </p:cNvPr>
          <p:cNvGrpSpPr/>
          <p:nvPr/>
        </p:nvGrpSpPr>
        <p:grpSpPr>
          <a:xfrm rot="16200000">
            <a:off x="5553937" y="2932905"/>
            <a:ext cx="1102441" cy="471493"/>
            <a:chOff x="3624263" y="4950030"/>
            <a:chExt cx="1785937" cy="471493"/>
          </a:xfrm>
        </p:grpSpPr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F2282094-267C-4538-AFAF-BC317982AA13}"/>
                </a:ext>
              </a:extLst>
            </p:cNvPr>
            <p:cNvCxnSpPr/>
            <p:nvPr/>
          </p:nvCxnSpPr>
          <p:spPr>
            <a:xfrm>
              <a:off x="3624263" y="4950030"/>
              <a:ext cx="17859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DEAC0082-709A-4744-895B-F1E6CDDCF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4263" y="5421523"/>
              <a:ext cx="1745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모서리가 둥근 직사각형 54">
            <a:extLst>
              <a:ext uri="{FF2B5EF4-FFF2-40B4-BE49-F238E27FC236}">
                <a16:creationId xmlns:a16="http://schemas.microsoft.com/office/drawing/2014/main" id="{2E263499-A9DE-45D6-BFC5-C4CAE98DB4F6}"/>
              </a:ext>
            </a:extLst>
          </p:cNvPr>
          <p:cNvSpPr/>
          <p:nvPr/>
        </p:nvSpPr>
        <p:spPr>
          <a:xfrm>
            <a:off x="5222613" y="5092521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사업자</a:t>
            </a:r>
          </a:p>
        </p:txBody>
      </p:sp>
      <p:sp>
        <p:nvSpPr>
          <p:cNvPr id="106" name="모서리가 둥근 직사각형 54">
            <a:extLst>
              <a:ext uri="{FF2B5EF4-FFF2-40B4-BE49-F238E27FC236}">
                <a16:creationId xmlns:a16="http://schemas.microsoft.com/office/drawing/2014/main" id="{A2B32609-8574-4972-BD17-56FD3BC79885}"/>
              </a:ext>
            </a:extLst>
          </p:cNvPr>
          <p:cNvSpPr/>
          <p:nvPr/>
        </p:nvSpPr>
        <p:spPr>
          <a:xfrm>
            <a:off x="9117421" y="5153958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보행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지도사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9BD1C6-295E-423A-B146-494FF700098E}"/>
              </a:ext>
            </a:extLst>
          </p:cNvPr>
          <p:cNvSpPr txBox="1"/>
          <p:nvPr/>
        </p:nvSpPr>
        <p:spPr>
          <a:xfrm>
            <a:off x="7332868" y="4816633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교육용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촉지도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요청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DC33309-EA7B-4DB1-8691-045ECDE2C0EA}"/>
              </a:ext>
            </a:extLst>
          </p:cNvPr>
          <p:cNvGrpSpPr/>
          <p:nvPr/>
        </p:nvGrpSpPr>
        <p:grpSpPr>
          <a:xfrm>
            <a:off x="5330176" y="896331"/>
            <a:ext cx="1656000" cy="1656000"/>
            <a:chOff x="3231891" y="3307706"/>
            <a:chExt cx="1130034" cy="1130034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6F6A864-F7B8-4E4B-B815-3128D00A2D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1891" y="3307706"/>
              <a:ext cx="1130034" cy="1130034"/>
              <a:chOff x="6001277" y="4504697"/>
              <a:chExt cx="1620000" cy="1620000"/>
            </a:xfrm>
          </p:grpSpPr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A2501116-C4F8-4D4F-93F6-9F58829BF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0140" y="4908798"/>
                <a:ext cx="663275" cy="663275"/>
              </a:xfrm>
              <a:prstGeom prst="rect">
                <a:avLst/>
              </a:prstGeom>
            </p:spPr>
          </p:pic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4AA318FF-36AA-4E39-B404-933D66A53C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1277" y="4504697"/>
                <a:ext cx="1620000" cy="1620000"/>
              </a:xfrm>
              <a:prstGeom prst="ellipse">
                <a:avLst/>
              </a:prstGeom>
              <a:solidFill>
                <a:srgbClr val="1568B4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4E0F22E7-E3D2-455A-96C4-B63DDC8123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65537" y="4568038"/>
                <a:ext cx="1476000" cy="1476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1568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</p:grp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2D6F1A10-4F88-448E-88D4-83E9FF23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768" y="3589587"/>
              <a:ext cx="584572" cy="584572"/>
            </a:xfrm>
            <a:prstGeom prst="rect">
              <a:avLst/>
            </a:prstGeom>
          </p:spPr>
        </p:pic>
      </p:grpSp>
      <p:sp>
        <p:nvSpPr>
          <p:cNvPr id="130" name="모서리가 둥근 직사각형 54">
            <a:extLst>
              <a:ext uri="{FF2B5EF4-FFF2-40B4-BE49-F238E27FC236}">
                <a16:creationId xmlns:a16="http://schemas.microsoft.com/office/drawing/2014/main" id="{877FBEA5-BD95-45F1-A789-7B5B9AAA3C8C}"/>
              </a:ext>
            </a:extLst>
          </p:cNvPr>
          <p:cNvSpPr/>
          <p:nvPr/>
        </p:nvSpPr>
        <p:spPr>
          <a:xfrm>
            <a:off x="5218592" y="2222181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시각 장애인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7201F22-AB7F-4BE4-B883-A033D34D2BC4}"/>
              </a:ext>
            </a:extLst>
          </p:cNvPr>
          <p:cNvGrpSpPr/>
          <p:nvPr/>
        </p:nvGrpSpPr>
        <p:grpSpPr>
          <a:xfrm>
            <a:off x="1434063" y="3765523"/>
            <a:ext cx="1656000" cy="1656000"/>
            <a:chOff x="5537345" y="1271682"/>
            <a:chExt cx="1130034" cy="113003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4E863FD3-813E-427E-9FCB-7FAF21505D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7345" y="1271682"/>
              <a:ext cx="1130034" cy="1130034"/>
              <a:chOff x="6001277" y="4504697"/>
              <a:chExt cx="1620000" cy="1620000"/>
            </a:xfrm>
          </p:grpSpPr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181A7689-880A-4E2E-A892-23DBFE4D5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0140" y="4908798"/>
                <a:ext cx="663275" cy="663275"/>
              </a:xfrm>
              <a:prstGeom prst="rect">
                <a:avLst/>
              </a:prstGeom>
            </p:spPr>
          </p:pic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37A3B4A3-C577-4BBE-B76C-72918CFE04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1277" y="4504697"/>
                <a:ext cx="1620000" cy="1620000"/>
              </a:xfrm>
              <a:prstGeom prst="ellipse">
                <a:avLst/>
              </a:prstGeom>
              <a:solidFill>
                <a:srgbClr val="1568B4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BFABCE2-3244-4F02-B119-EE1AEF0B85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65537" y="4568038"/>
                <a:ext cx="1476000" cy="1476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1568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</p:grp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E1D2512-5CFF-476B-A69A-C400CC5A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705" y="1430404"/>
              <a:ext cx="812590" cy="812590"/>
            </a:xfrm>
            <a:prstGeom prst="rect">
              <a:avLst/>
            </a:prstGeom>
          </p:spPr>
        </p:pic>
      </p:grpSp>
      <p:sp>
        <p:nvSpPr>
          <p:cNvPr id="137" name="모서리가 둥근 직사각형 54">
            <a:extLst>
              <a:ext uri="{FF2B5EF4-FFF2-40B4-BE49-F238E27FC236}">
                <a16:creationId xmlns:a16="http://schemas.microsoft.com/office/drawing/2014/main" id="{23C6D18A-ABDA-4CBB-AAB7-E93A71DE0756}"/>
              </a:ext>
            </a:extLst>
          </p:cNvPr>
          <p:cNvSpPr/>
          <p:nvPr/>
        </p:nvSpPr>
        <p:spPr>
          <a:xfrm>
            <a:off x="1335823" y="5074314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복지관 및 공공기관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6A54B88-0FFD-4B5F-9D97-3E502BDF106F}"/>
              </a:ext>
            </a:extLst>
          </p:cNvPr>
          <p:cNvSpPr txBox="1"/>
          <p:nvPr/>
        </p:nvSpPr>
        <p:spPr>
          <a:xfrm>
            <a:off x="3421092" y="3969398"/>
            <a:ext cx="1495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촉지도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제작 요청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B38C5D0-61AD-4063-BD3B-196D1FE06A89}"/>
              </a:ext>
            </a:extLst>
          </p:cNvPr>
          <p:cNvSpPr txBox="1"/>
          <p:nvPr/>
        </p:nvSpPr>
        <p:spPr>
          <a:xfrm rot="19333643">
            <a:off x="3245405" y="256632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촉지도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배포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C9894BC-4C2B-4BC6-8CB1-BD5833EBF9FE}"/>
              </a:ext>
            </a:extLst>
          </p:cNvPr>
          <p:cNvSpPr txBox="1"/>
          <p:nvPr/>
        </p:nvSpPr>
        <p:spPr>
          <a:xfrm rot="19333643">
            <a:off x="3751924" y="3169020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촉지도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신청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A3AFBE0-A897-451E-B6C7-3CACD1425ABE}"/>
              </a:ext>
            </a:extLst>
          </p:cNvPr>
          <p:cNvSpPr txBox="1"/>
          <p:nvPr/>
        </p:nvSpPr>
        <p:spPr>
          <a:xfrm rot="2271737">
            <a:off x="7433576" y="2615836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촉지도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활용 보행 교육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D85B56-7667-4FAB-A9C9-1FA424215D3A}"/>
              </a:ext>
            </a:extLst>
          </p:cNvPr>
          <p:cNvSpPr txBox="1"/>
          <p:nvPr/>
        </p:nvSpPr>
        <p:spPr>
          <a:xfrm>
            <a:off x="7300066" y="3936616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촉지도</a:t>
            </a:r>
            <a:r>
              <a:rPr lang="ko-KR" altLang="en-US" sz="16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제작 대행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AC1763-6CCE-42A7-85F8-A58E0E95F17A}"/>
              </a:ext>
            </a:extLst>
          </p:cNvPr>
          <p:cNvSpPr txBox="1"/>
          <p:nvPr/>
        </p:nvSpPr>
        <p:spPr>
          <a:xfrm>
            <a:off x="3141957" y="4805132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촉지도</a:t>
            </a:r>
            <a:r>
              <a:rPr lang="ko-KR" altLang="en-US" sz="16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제작 대행 및</a:t>
            </a:r>
            <a:endParaRPr lang="en-US" altLang="ko-KR" sz="1600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6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VIDA </a:t>
            </a:r>
            <a:r>
              <a:rPr lang="ko-KR" altLang="en-US" sz="16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라이센스 판매</a:t>
            </a:r>
          </a:p>
        </p:txBody>
      </p:sp>
    </p:spTree>
    <p:extLst>
      <p:ext uri="{BB962C8B-B14F-4D97-AF65-F5344CB8AC3E}">
        <p14:creationId xmlns:p14="http://schemas.microsoft.com/office/powerpoint/2010/main" val="1068341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4C0554-D5B5-CFE4-8952-B9463872D02B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7B01357-3D06-856F-DA40-EA73DD91C4E4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A25FEF0-67E3-F79F-51C7-B84627EBD3BF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853111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E9FB3AF-BE99-7D94-85B4-1D5A17F21A46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78F7083-C3CC-E0AD-8E4E-6D7D07936CED}"/>
              </a:ext>
            </a:extLst>
          </p:cNvPr>
          <p:cNvSpPr txBox="1"/>
          <p:nvPr/>
        </p:nvSpPr>
        <p:spPr>
          <a:xfrm>
            <a:off x="304799" y="186062"/>
            <a:ext cx="391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 PLAN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사업화</a:t>
            </a:r>
          </a:p>
        </p:txBody>
      </p:sp>
      <p:cxnSp>
        <p:nvCxnSpPr>
          <p:cNvPr id="51" name="직선 연결선 23">
            <a:extLst>
              <a:ext uri="{FF2B5EF4-FFF2-40B4-BE49-F238E27FC236}">
                <a16:creationId xmlns:a16="http://schemas.microsoft.com/office/drawing/2014/main" id="{0786EB49-832B-2538-61B2-1A4A4644376A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8E63257D-CC64-4BA7-45E2-2668F058A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D34C046D-3E5B-80D1-6B30-2367AEF84642}"/>
              </a:ext>
            </a:extLst>
          </p:cNvPr>
          <p:cNvGrpSpPr/>
          <p:nvPr/>
        </p:nvGrpSpPr>
        <p:grpSpPr>
          <a:xfrm>
            <a:off x="9401179" y="293688"/>
            <a:ext cx="1242579" cy="137097"/>
            <a:chOff x="9649979" y="158036"/>
            <a:chExt cx="1242579" cy="137097"/>
          </a:xfrm>
        </p:grpSpPr>
        <p:cxnSp>
          <p:nvCxnSpPr>
            <p:cNvPr id="66" name="직선 연결선 91">
              <a:extLst>
                <a:ext uri="{FF2B5EF4-FFF2-40B4-BE49-F238E27FC236}">
                  <a16:creationId xmlns:a16="http://schemas.microsoft.com/office/drawing/2014/main" id="{2CABEC1A-A155-596A-D250-591D9F6481F9}"/>
                </a:ext>
              </a:extLst>
            </p:cNvPr>
            <p:cNvCxnSpPr>
              <a:stCxn id="67" idx="0"/>
              <a:endCxn id="70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D7F7C44-6F13-3BEA-6E00-4867E169C14A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59EBEBC2-406C-B7FE-98CF-67CF8A774E7E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0406946-12C4-F540-BDDB-A1825682F1F2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A872DD3-C08C-3F0F-C966-EFBF43C07A3E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0CFF200B-58D4-7979-63D5-36C810C502E3}"/>
              </a:ext>
            </a:extLst>
          </p:cNvPr>
          <p:cNvSpPr/>
          <p:nvPr/>
        </p:nvSpPr>
        <p:spPr>
          <a:xfrm rot="16200000">
            <a:off x="10524262" y="293688"/>
            <a:ext cx="137097" cy="137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E3F548-4DCF-48D0-BD64-C3A55BF92E0A}"/>
              </a:ext>
            </a:extLst>
          </p:cNvPr>
          <p:cNvGrpSpPr/>
          <p:nvPr/>
        </p:nvGrpSpPr>
        <p:grpSpPr>
          <a:xfrm>
            <a:off x="9223573" y="3756672"/>
            <a:ext cx="1656000" cy="1656000"/>
            <a:chOff x="7842799" y="3302794"/>
            <a:chExt cx="1130034" cy="1130034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24C1206-FA14-4522-B908-FFA35EFAD3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2799" y="3302794"/>
              <a:ext cx="1130034" cy="1130034"/>
              <a:chOff x="6001277" y="4504697"/>
              <a:chExt cx="1620000" cy="1620000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892456CA-7318-4F43-AE96-49D81D813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0140" y="4908798"/>
                <a:ext cx="663275" cy="663275"/>
              </a:xfrm>
              <a:prstGeom prst="rect">
                <a:avLst/>
              </a:prstGeom>
            </p:spPr>
          </p:pic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8F1667E-6464-44A1-BB56-6B9A2E71E5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1277" y="4504697"/>
                <a:ext cx="1620000" cy="1620000"/>
              </a:xfrm>
              <a:prstGeom prst="ellipse">
                <a:avLst/>
              </a:prstGeom>
              <a:solidFill>
                <a:srgbClr val="1568B4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CC1412D-A12F-401C-9C98-70CE0F38B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65537" y="4568038"/>
                <a:ext cx="1476000" cy="1476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1568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F48CB0-9BA6-45F2-B8B4-50107EE50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858" y="3544490"/>
              <a:ext cx="656465" cy="656465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ED767B5-AAEA-45A6-8C94-B0B4C649ACF1}"/>
              </a:ext>
            </a:extLst>
          </p:cNvPr>
          <p:cNvGrpSpPr>
            <a:grpSpLocks noChangeAspect="1"/>
          </p:cNvGrpSpPr>
          <p:nvPr/>
        </p:nvGrpSpPr>
        <p:grpSpPr>
          <a:xfrm>
            <a:off x="5330176" y="3765523"/>
            <a:ext cx="1656000" cy="1656000"/>
            <a:chOff x="6001277" y="4504697"/>
            <a:chExt cx="1620000" cy="1620000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D63253A-B93B-404D-BCC5-478B4F8F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140" y="4908798"/>
              <a:ext cx="663275" cy="663275"/>
            </a:xfrm>
            <a:prstGeom prst="rect">
              <a:avLst/>
            </a:prstGeom>
          </p:spPr>
        </p:pic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EEE8C74D-8398-43E9-985F-E513296656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1277" y="4504697"/>
              <a:ext cx="1620000" cy="1620000"/>
            </a:xfrm>
            <a:prstGeom prst="ellipse">
              <a:avLst/>
            </a:prstGeom>
            <a:solidFill>
              <a:srgbClr val="1568B4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C92BB682-B564-484D-BA44-6F035CDD77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5537" y="4568038"/>
              <a:ext cx="1476000" cy="1476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1568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비다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VIDA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D20467-7A8A-40C3-8E67-B1598130B28C}"/>
              </a:ext>
            </a:extLst>
          </p:cNvPr>
          <p:cNvCxnSpPr/>
          <p:nvPr/>
        </p:nvCxnSpPr>
        <p:spPr>
          <a:xfrm>
            <a:off x="3243263" y="4275170"/>
            <a:ext cx="1785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C165DD3-E9D1-4C27-9A90-D29C6A7621AE}"/>
              </a:ext>
            </a:extLst>
          </p:cNvPr>
          <p:cNvCxnSpPr>
            <a:cxnSpLocks/>
          </p:cNvCxnSpPr>
          <p:nvPr/>
        </p:nvCxnSpPr>
        <p:spPr>
          <a:xfrm flipH="1">
            <a:off x="3243263" y="4746663"/>
            <a:ext cx="1745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7F0ADE6-4CF3-46EB-B546-D52557CD6929}"/>
              </a:ext>
            </a:extLst>
          </p:cNvPr>
          <p:cNvCxnSpPr/>
          <p:nvPr/>
        </p:nvCxnSpPr>
        <p:spPr>
          <a:xfrm>
            <a:off x="7267510" y="4275170"/>
            <a:ext cx="1785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7706439-8F84-4CCF-9AB0-4D6DBA1236A2}"/>
              </a:ext>
            </a:extLst>
          </p:cNvPr>
          <p:cNvCxnSpPr>
            <a:cxnSpLocks/>
          </p:cNvCxnSpPr>
          <p:nvPr/>
        </p:nvCxnSpPr>
        <p:spPr>
          <a:xfrm flipH="1">
            <a:off x="7267510" y="4746663"/>
            <a:ext cx="1745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4A1D50-153F-461D-9713-2E56E72EC5BB}"/>
              </a:ext>
            </a:extLst>
          </p:cNvPr>
          <p:cNvGrpSpPr/>
          <p:nvPr/>
        </p:nvGrpSpPr>
        <p:grpSpPr>
          <a:xfrm rot="19335586">
            <a:off x="3200745" y="2740244"/>
            <a:ext cx="1785937" cy="471493"/>
            <a:chOff x="3395663" y="4427570"/>
            <a:chExt cx="1785937" cy="471493"/>
          </a:xfrm>
        </p:grpSpPr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6865600-67D1-4D6A-A1CB-9BC92144462A}"/>
                </a:ext>
              </a:extLst>
            </p:cNvPr>
            <p:cNvCxnSpPr/>
            <p:nvPr/>
          </p:nvCxnSpPr>
          <p:spPr>
            <a:xfrm>
              <a:off x="3395663" y="4427570"/>
              <a:ext cx="17859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DBC946D0-DC0E-4175-BB36-0B976BA29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663" y="4899063"/>
              <a:ext cx="1745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D85EF2-9144-4F5A-A095-2FF63ADF4F03}"/>
              </a:ext>
            </a:extLst>
          </p:cNvPr>
          <p:cNvCxnSpPr/>
          <p:nvPr/>
        </p:nvCxnSpPr>
        <p:spPr>
          <a:xfrm rot="2264414" flipH="1">
            <a:off x="7353083" y="2854822"/>
            <a:ext cx="1785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BAAB3E-56DB-4FCF-8544-F875D54981C2}"/>
              </a:ext>
            </a:extLst>
          </p:cNvPr>
          <p:cNvGrpSpPr/>
          <p:nvPr/>
        </p:nvGrpSpPr>
        <p:grpSpPr>
          <a:xfrm rot="16200000">
            <a:off x="5553937" y="2932905"/>
            <a:ext cx="1102441" cy="471493"/>
            <a:chOff x="3624263" y="4950030"/>
            <a:chExt cx="1785937" cy="471493"/>
          </a:xfrm>
        </p:grpSpPr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F2282094-267C-4538-AFAF-BC317982AA13}"/>
                </a:ext>
              </a:extLst>
            </p:cNvPr>
            <p:cNvCxnSpPr/>
            <p:nvPr/>
          </p:nvCxnSpPr>
          <p:spPr>
            <a:xfrm>
              <a:off x="3624263" y="4950030"/>
              <a:ext cx="17859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DEAC0082-709A-4744-895B-F1E6CDDCF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4263" y="5421523"/>
              <a:ext cx="1745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모서리가 둥근 직사각형 54">
            <a:extLst>
              <a:ext uri="{FF2B5EF4-FFF2-40B4-BE49-F238E27FC236}">
                <a16:creationId xmlns:a16="http://schemas.microsoft.com/office/drawing/2014/main" id="{2E263499-A9DE-45D6-BFC5-C4CAE98DB4F6}"/>
              </a:ext>
            </a:extLst>
          </p:cNvPr>
          <p:cNvSpPr/>
          <p:nvPr/>
        </p:nvSpPr>
        <p:spPr>
          <a:xfrm>
            <a:off x="5222613" y="5092521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사업자</a:t>
            </a:r>
          </a:p>
        </p:txBody>
      </p:sp>
      <p:sp>
        <p:nvSpPr>
          <p:cNvPr id="106" name="모서리가 둥근 직사각형 54">
            <a:extLst>
              <a:ext uri="{FF2B5EF4-FFF2-40B4-BE49-F238E27FC236}">
                <a16:creationId xmlns:a16="http://schemas.microsoft.com/office/drawing/2014/main" id="{A2B32609-8574-4972-BD17-56FD3BC79885}"/>
              </a:ext>
            </a:extLst>
          </p:cNvPr>
          <p:cNvSpPr/>
          <p:nvPr/>
        </p:nvSpPr>
        <p:spPr>
          <a:xfrm>
            <a:off x="9117421" y="5153958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보행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지도사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9BD1C6-295E-423A-B146-494FF700098E}"/>
              </a:ext>
            </a:extLst>
          </p:cNvPr>
          <p:cNvSpPr txBox="1"/>
          <p:nvPr/>
        </p:nvSpPr>
        <p:spPr>
          <a:xfrm>
            <a:off x="7332868" y="4816633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교육용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촉지도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요청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2456B1-67F3-489B-B514-FF3BB75B4481}"/>
              </a:ext>
            </a:extLst>
          </p:cNvPr>
          <p:cNvSpPr txBox="1"/>
          <p:nvPr/>
        </p:nvSpPr>
        <p:spPr>
          <a:xfrm>
            <a:off x="7300066" y="3936616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촉지도</a:t>
            </a:r>
            <a:r>
              <a:rPr lang="ko-KR" altLang="en-US" sz="16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제작 대행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DC33309-EA7B-4DB1-8691-045ECDE2C0EA}"/>
              </a:ext>
            </a:extLst>
          </p:cNvPr>
          <p:cNvGrpSpPr/>
          <p:nvPr/>
        </p:nvGrpSpPr>
        <p:grpSpPr>
          <a:xfrm>
            <a:off x="5330176" y="896331"/>
            <a:ext cx="1656000" cy="1656000"/>
            <a:chOff x="3231891" y="3307706"/>
            <a:chExt cx="1130034" cy="1130034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6F6A864-F7B8-4E4B-B815-3128D00A2D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1891" y="3307706"/>
              <a:ext cx="1130034" cy="1130034"/>
              <a:chOff x="6001277" y="4504697"/>
              <a:chExt cx="1620000" cy="1620000"/>
            </a:xfrm>
          </p:grpSpPr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A2501116-C4F8-4D4F-93F6-9F58829BF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0140" y="4908798"/>
                <a:ext cx="663275" cy="663275"/>
              </a:xfrm>
              <a:prstGeom prst="rect">
                <a:avLst/>
              </a:prstGeom>
            </p:spPr>
          </p:pic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4AA318FF-36AA-4E39-B404-933D66A53C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1277" y="4504697"/>
                <a:ext cx="1620000" cy="1620000"/>
              </a:xfrm>
              <a:prstGeom prst="ellipse">
                <a:avLst/>
              </a:prstGeom>
              <a:solidFill>
                <a:srgbClr val="1568B4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4E0F22E7-E3D2-455A-96C4-B63DDC8123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65537" y="4568038"/>
                <a:ext cx="1476000" cy="1476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1568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</p:grp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2D6F1A10-4F88-448E-88D4-83E9FF23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768" y="3589587"/>
              <a:ext cx="584572" cy="584572"/>
            </a:xfrm>
            <a:prstGeom prst="rect">
              <a:avLst/>
            </a:prstGeom>
          </p:spPr>
        </p:pic>
      </p:grpSp>
      <p:sp>
        <p:nvSpPr>
          <p:cNvPr id="130" name="모서리가 둥근 직사각형 54">
            <a:extLst>
              <a:ext uri="{FF2B5EF4-FFF2-40B4-BE49-F238E27FC236}">
                <a16:creationId xmlns:a16="http://schemas.microsoft.com/office/drawing/2014/main" id="{877FBEA5-BD95-45F1-A789-7B5B9AAA3C8C}"/>
              </a:ext>
            </a:extLst>
          </p:cNvPr>
          <p:cNvSpPr/>
          <p:nvPr/>
        </p:nvSpPr>
        <p:spPr>
          <a:xfrm>
            <a:off x="5218592" y="2222181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시각 장애인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7201F22-AB7F-4BE4-B883-A033D34D2BC4}"/>
              </a:ext>
            </a:extLst>
          </p:cNvPr>
          <p:cNvGrpSpPr/>
          <p:nvPr/>
        </p:nvGrpSpPr>
        <p:grpSpPr>
          <a:xfrm>
            <a:off x="1434063" y="3765523"/>
            <a:ext cx="1656000" cy="1656000"/>
            <a:chOff x="5537345" y="1271682"/>
            <a:chExt cx="1130034" cy="113003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4E863FD3-813E-427E-9FCB-7FAF21505D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7345" y="1271682"/>
              <a:ext cx="1130034" cy="1130034"/>
              <a:chOff x="6001277" y="4504697"/>
              <a:chExt cx="1620000" cy="1620000"/>
            </a:xfrm>
          </p:grpSpPr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181A7689-880A-4E2E-A892-23DBFE4D5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0140" y="4908798"/>
                <a:ext cx="663275" cy="663275"/>
              </a:xfrm>
              <a:prstGeom prst="rect">
                <a:avLst/>
              </a:prstGeom>
            </p:spPr>
          </p:pic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37A3B4A3-C577-4BBE-B76C-72918CFE04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1277" y="4504697"/>
                <a:ext cx="1620000" cy="1620000"/>
              </a:xfrm>
              <a:prstGeom prst="ellipse">
                <a:avLst/>
              </a:prstGeom>
              <a:solidFill>
                <a:srgbClr val="1568B4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BFABCE2-3244-4F02-B119-EE1AEF0B85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65537" y="4568038"/>
                <a:ext cx="1476000" cy="1476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1568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</p:grp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E1D2512-5CFF-476B-A69A-C400CC5A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705" y="1430404"/>
              <a:ext cx="812590" cy="812590"/>
            </a:xfrm>
            <a:prstGeom prst="rect">
              <a:avLst/>
            </a:prstGeom>
          </p:spPr>
        </p:pic>
      </p:grpSp>
      <p:sp>
        <p:nvSpPr>
          <p:cNvPr id="137" name="모서리가 둥근 직사각형 54">
            <a:extLst>
              <a:ext uri="{FF2B5EF4-FFF2-40B4-BE49-F238E27FC236}">
                <a16:creationId xmlns:a16="http://schemas.microsoft.com/office/drawing/2014/main" id="{23C6D18A-ABDA-4CBB-AAB7-E93A71DE0756}"/>
              </a:ext>
            </a:extLst>
          </p:cNvPr>
          <p:cNvSpPr/>
          <p:nvPr/>
        </p:nvSpPr>
        <p:spPr>
          <a:xfrm>
            <a:off x="1335823" y="5074314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복지관 및 공공기관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CDC365-4844-483E-8B51-CC10C1F80C3C}"/>
              </a:ext>
            </a:extLst>
          </p:cNvPr>
          <p:cNvSpPr txBox="1"/>
          <p:nvPr/>
        </p:nvSpPr>
        <p:spPr>
          <a:xfrm>
            <a:off x="3141957" y="4805132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촉지도</a:t>
            </a:r>
            <a:r>
              <a:rPr lang="ko-KR" altLang="en-US" sz="16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제작 대행 및</a:t>
            </a:r>
            <a:endParaRPr lang="en-US" altLang="ko-KR" sz="1600" dirty="0">
              <a:solidFill>
                <a:srgbClr val="FFC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6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VIDA </a:t>
            </a:r>
            <a:r>
              <a:rPr lang="ko-KR" altLang="en-US" sz="16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라이센스 판매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6A54B88-0FFD-4B5F-9D97-3E502BDF106F}"/>
              </a:ext>
            </a:extLst>
          </p:cNvPr>
          <p:cNvSpPr txBox="1"/>
          <p:nvPr/>
        </p:nvSpPr>
        <p:spPr>
          <a:xfrm>
            <a:off x="3421092" y="3969398"/>
            <a:ext cx="1495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촉지도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제작 요청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B38C5D0-61AD-4063-BD3B-196D1FE06A89}"/>
              </a:ext>
            </a:extLst>
          </p:cNvPr>
          <p:cNvSpPr txBox="1"/>
          <p:nvPr/>
        </p:nvSpPr>
        <p:spPr>
          <a:xfrm rot="19333643">
            <a:off x="3245405" y="256632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촉지도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배포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C9894BC-4C2B-4BC6-8CB1-BD5833EBF9FE}"/>
              </a:ext>
            </a:extLst>
          </p:cNvPr>
          <p:cNvSpPr txBox="1"/>
          <p:nvPr/>
        </p:nvSpPr>
        <p:spPr>
          <a:xfrm rot="19333643">
            <a:off x="3751924" y="3169020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촉지도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신청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A3AFBE0-A897-451E-B6C7-3CACD1425ABE}"/>
              </a:ext>
            </a:extLst>
          </p:cNvPr>
          <p:cNvSpPr txBox="1"/>
          <p:nvPr/>
        </p:nvSpPr>
        <p:spPr>
          <a:xfrm rot="2271737">
            <a:off x="7433576" y="2615836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촉지도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활용 보행 교육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D9D4AB-E63D-41C9-A4C2-6C4D79FF6892}"/>
              </a:ext>
            </a:extLst>
          </p:cNvPr>
          <p:cNvSpPr txBox="1"/>
          <p:nvPr/>
        </p:nvSpPr>
        <p:spPr>
          <a:xfrm>
            <a:off x="5305123" y="2987712"/>
            <a:ext cx="171874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1F65A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촉지도</a:t>
            </a:r>
            <a:r>
              <a:rPr lang="ko-KR" altLang="en-US" sz="1400" dirty="0">
                <a:solidFill>
                  <a:srgbClr val="1F65A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구매 및 판매</a:t>
            </a:r>
            <a:endParaRPr lang="en-US" altLang="ko-KR" sz="1400" dirty="0">
              <a:solidFill>
                <a:srgbClr val="1F65A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730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or Geometric Background Navy - Vector - Free Download">
            <a:extLst>
              <a:ext uri="{FF2B5EF4-FFF2-40B4-BE49-F238E27FC236}">
                <a16:creationId xmlns:a16="http://schemas.microsoft.com/office/drawing/2014/main" id="{E569BBFD-4B76-4647-B7CF-4B96F603B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5" b="102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CD2A02-20F6-4E25-AB94-1235ED6F08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DEC662F-F0C9-48E8-B353-F136F366B59E}"/>
              </a:ext>
            </a:extLst>
          </p:cNvPr>
          <p:cNvCxnSpPr>
            <a:cxnSpLocks/>
          </p:cNvCxnSpPr>
          <p:nvPr/>
        </p:nvCxnSpPr>
        <p:spPr>
          <a:xfrm>
            <a:off x="1567543" y="3904343"/>
            <a:ext cx="106244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2362AA-8189-141F-C1F8-44C7AF5F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1520788"/>
            <a:ext cx="1914725" cy="22301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F48EEF-FFB9-8BB3-0C8C-C8A28EEB0136}"/>
              </a:ext>
            </a:extLst>
          </p:cNvPr>
          <p:cNvSpPr txBox="1"/>
          <p:nvPr/>
        </p:nvSpPr>
        <p:spPr>
          <a:xfrm>
            <a:off x="4481904" y="2169248"/>
            <a:ext cx="4795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endParaRPr kumimoji="0" lang="ko-KR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582AE53-3CAB-4611-9AFC-7F22C6226784}"/>
              </a:ext>
            </a:extLst>
          </p:cNvPr>
          <p:cNvSpPr txBox="1">
            <a:spLocks/>
          </p:cNvSpPr>
          <p:nvPr/>
        </p:nvSpPr>
        <p:spPr>
          <a:xfrm>
            <a:off x="9062978" y="5426616"/>
            <a:ext cx="2696900" cy="1431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24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VIDA 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Light" panose="00000300000000000000" pitchFamily="2" charset="-127"/>
              </a:rPr>
              <a:t>김석현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24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Light" panose="00000300000000000000" pitchFamily="2" charset="-127"/>
              </a:rPr>
              <a:t>김서현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50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76467B-C5AE-4FEC-AB60-DCA16AC9A5A1}"/>
              </a:ext>
            </a:extLst>
          </p:cNvPr>
          <p:cNvSpPr/>
          <p:nvPr/>
        </p:nvSpPr>
        <p:spPr>
          <a:xfrm>
            <a:off x="537511" y="579073"/>
            <a:ext cx="4461431" cy="5996690"/>
          </a:xfrm>
          <a:prstGeom prst="rect">
            <a:avLst/>
          </a:prstGeom>
          <a:solidFill>
            <a:srgbClr val="1F68AA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810A8-145F-491E-AF29-464D5038EBCA}"/>
              </a:ext>
            </a:extLst>
          </p:cNvPr>
          <p:cNvSpPr txBox="1"/>
          <p:nvPr/>
        </p:nvSpPr>
        <p:spPr>
          <a:xfrm>
            <a:off x="763139" y="1325863"/>
            <a:ext cx="3219151" cy="2682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 장애인 </a:t>
            </a:r>
            <a:endParaRPr lang="en-US" altLang="ko-KR" sz="4400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증가에 대한</a:t>
            </a:r>
            <a:endParaRPr lang="en-US" altLang="ko-KR" sz="4400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문제</a:t>
            </a:r>
            <a:endParaRPr lang="en-US" altLang="ko-KR" sz="4400" dirty="0"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C88D4-80B4-4947-B444-F7D683EF618E}"/>
              </a:ext>
            </a:extLst>
          </p:cNvPr>
          <p:cNvSpPr txBox="1"/>
          <p:nvPr/>
        </p:nvSpPr>
        <p:spPr>
          <a:xfrm>
            <a:off x="520149" y="5437003"/>
            <a:ext cx="41541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2000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년부터 지금까지 꾸준하게 시각장애인의 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인구 수가 증가하고 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있고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 algn="just"/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시각장애인에 대한 </a:t>
            </a:r>
            <a:r>
              <a:rPr lang="ko-KR" altLang="en-US" sz="14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문제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</a:t>
            </a:r>
            <a:r>
              <a:rPr lang="ko-KR" altLang="en-US" sz="1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심각해져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가고 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있습니다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CC94416-FFA4-4AE9-884A-8355BFB3D9C0}"/>
              </a:ext>
            </a:extLst>
          </p:cNvPr>
          <p:cNvGrpSpPr/>
          <p:nvPr/>
        </p:nvGrpSpPr>
        <p:grpSpPr>
          <a:xfrm>
            <a:off x="6089563" y="1732016"/>
            <a:ext cx="1524958" cy="396533"/>
            <a:chOff x="7114218" y="2031071"/>
            <a:chExt cx="1524958" cy="39653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C13DDCF-D370-482B-9D38-C51824A796A1}"/>
                </a:ext>
              </a:extLst>
            </p:cNvPr>
            <p:cNvSpPr/>
            <p:nvPr/>
          </p:nvSpPr>
          <p:spPr>
            <a:xfrm>
              <a:off x="7114218" y="2031071"/>
              <a:ext cx="1524958" cy="396533"/>
            </a:xfrm>
            <a:prstGeom prst="roundRect">
              <a:avLst>
                <a:gd name="adj" fmla="val 50000"/>
              </a:avLst>
            </a:prstGeom>
            <a:solidFill>
              <a:srgbClr val="1F6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900E74-6FE2-4170-A384-DFAA64826845}"/>
                </a:ext>
              </a:extLst>
            </p:cNvPr>
            <p:cNvSpPr txBox="1"/>
            <p:nvPr/>
          </p:nvSpPr>
          <p:spPr>
            <a:xfrm>
              <a:off x="7278325" y="2075448"/>
              <a:ext cx="1196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Problem 1.    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5E59ABB-3119-443C-8637-523EA889D0F5}"/>
              </a:ext>
            </a:extLst>
          </p:cNvPr>
          <p:cNvSpPr txBox="1"/>
          <p:nvPr/>
        </p:nvSpPr>
        <p:spPr>
          <a:xfrm>
            <a:off x="7614520" y="1700856"/>
            <a:ext cx="2831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 장애인의 증가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43B4A-1AAB-429B-9FB3-841E87991BB9}"/>
              </a:ext>
            </a:extLst>
          </p:cNvPr>
          <p:cNvSpPr txBox="1"/>
          <p:nvPr/>
        </p:nvSpPr>
        <p:spPr>
          <a:xfrm>
            <a:off x="6049352" y="2311369"/>
            <a:ext cx="5843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시각장애인이 증가하면서 </a:t>
            </a:r>
            <a:r>
              <a:rPr kumimoji="1" lang="ko-KR" altLang="en-US" sz="1600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 문제</a:t>
            </a: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커지고 있습니다</a:t>
            </a:r>
            <a:r>
              <a:rPr kumimoji="1" lang="en-US" altLang="ko-KR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0C942-399C-4C68-9585-87962154A77E}"/>
              </a:ext>
            </a:extLst>
          </p:cNvPr>
          <p:cNvSpPr txBox="1"/>
          <p:nvPr/>
        </p:nvSpPr>
        <p:spPr>
          <a:xfrm>
            <a:off x="304800" y="186062"/>
            <a:ext cx="36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Background – </a:t>
            </a:r>
            <a:r>
              <a:rPr lang="en-US" altLang="ko-KR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Problem.1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8AA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9" name="직선 연결선 23">
            <a:extLst>
              <a:ext uri="{FF2B5EF4-FFF2-40B4-BE49-F238E27FC236}">
                <a16:creationId xmlns:a16="http://schemas.microsoft.com/office/drawing/2014/main" id="{FC7D1F09-270C-D042-8BD7-4742CE368D57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A785801-79C0-AA45-B4DC-CB50A40E5A47}"/>
              </a:ext>
            </a:extLst>
          </p:cNvPr>
          <p:cNvGrpSpPr/>
          <p:nvPr/>
        </p:nvGrpSpPr>
        <p:grpSpPr>
          <a:xfrm>
            <a:off x="9413211" y="293128"/>
            <a:ext cx="1242579" cy="137097"/>
            <a:chOff x="9649979" y="158036"/>
            <a:chExt cx="1242579" cy="137097"/>
          </a:xfrm>
        </p:grpSpPr>
        <p:cxnSp>
          <p:nvCxnSpPr>
            <p:cNvPr id="40" name="직선 연결선 15">
              <a:extLst>
                <a:ext uri="{FF2B5EF4-FFF2-40B4-BE49-F238E27FC236}">
                  <a16:creationId xmlns:a16="http://schemas.microsoft.com/office/drawing/2014/main" id="{879B25C0-5BC3-C346-BE98-EDC1F629759D}"/>
                </a:ext>
              </a:extLst>
            </p:cNvPr>
            <p:cNvCxnSpPr>
              <a:stCxn id="41" idx="0"/>
              <a:endCxn id="51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AF5D23E-C903-8548-9737-51D0E509A005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rgbClr val="1F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4C5C814-7F3A-EB4C-ABB3-4C212996CEF1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60D0B4B-39CE-5B40-867F-1CBC8C01D4EF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A99A4BB-EE68-B54A-B05B-DB4D755CEC71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FA475A7-A856-4580-E330-E2328E53E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514" y="3502381"/>
            <a:ext cx="3239975" cy="1821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5096D8E-6F5C-391A-7DAE-89D20A3EB9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15"/>
          <a:stretch/>
        </p:blipFill>
        <p:spPr>
          <a:xfrm>
            <a:off x="5328126" y="2863521"/>
            <a:ext cx="2702692" cy="3427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D71034D9-02B8-B19C-17AE-30D187654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5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76467B-C5AE-4FEC-AB60-DCA16AC9A5A1}"/>
              </a:ext>
            </a:extLst>
          </p:cNvPr>
          <p:cNvSpPr/>
          <p:nvPr/>
        </p:nvSpPr>
        <p:spPr>
          <a:xfrm>
            <a:off x="7062045" y="568646"/>
            <a:ext cx="4461432" cy="6008400"/>
          </a:xfrm>
          <a:prstGeom prst="rect">
            <a:avLst/>
          </a:prstGeom>
          <a:solidFill>
            <a:srgbClr val="1F68AA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810A8-145F-491E-AF29-464D5038EBCA}"/>
              </a:ext>
            </a:extLst>
          </p:cNvPr>
          <p:cNvSpPr txBox="1"/>
          <p:nvPr/>
        </p:nvSpPr>
        <p:spPr>
          <a:xfrm>
            <a:off x="7530597" y="1325863"/>
            <a:ext cx="3603872" cy="1802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 장애인의</a:t>
            </a: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독립 보행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CC94416-FFA4-4AE9-884A-8355BFB3D9C0}"/>
              </a:ext>
            </a:extLst>
          </p:cNvPr>
          <p:cNvGrpSpPr/>
          <p:nvPr/>
        </p:nvGrpSpPr>
        <p:grpSpPr>
          <a:xfrm>
            <a:off x="1188142" y="1732016"/>
            <a:ext cx="1524958" cy="396533"/>
            <a:chOff x="7114218" y="2031071"/>
            <a:chExt cx="1524958" cy="39653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C13DDCF-D370-482B-9D38-C51824A796A1}"/>
                </a:ext>
              </a:extLst>
            </p:cNvPr>
            <p:cNvSpPr/>
            <p:nvPr/>
          </p:nvSpPr>
          <p:spPr>
            <a:xfrm>
              <a:off x="7114218" y="2031071"/>
              <a:ext cx="1524958" cy="396533"/>
            </a:xfrm>
            <a:prstGeom prst="roundRect">
              <a:avLst>
                <a:gd name="adj" fmla="val 50000"/>
              </a:avLst>
            </a:prstGeom>
            <a:solidFill>
              <a:srgbClr val="1F6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900E74-6FE2-4170-A384-DFAA64826845}"/>
                </a:ext>
              </a:extLst>
            </p:cNvPr>
            <p:cNvSpPr txBox="1"/>
            <p:nvPr/>
          </p:nvSpPr>
          <p:spPr>
            <a:xfrm>
              <a:off x="7289018" y="2074045"/>
              <a:ext cx="1284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Problem 2.   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5E59ABB-3119-443C-8637-523EA889D0F5}"/>
              </a:ext>
            </a:extLst>
          </p:cNvPr>
          <p:cNvSpPr txBox="1"/>
          <p:nvPr/>
        </p:nvSpPr>
        <p:spPr>
          <a:xfrm>
            <a:off x="2713099" y="1700856"/>
            <a:ext cx="3236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시각 장애인의 </a:t>
            </a:r>
            <a:r>
              <a:rPr lang="ko-KR" altLang="en-US" sz="2400" dirty="0" err="1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이동권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68AA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43B4A-1AAB-429B-9FB3-841E87991BB9}"/>
              </a:ext>
            </a:extLst>
          </p:cNvPr>
          <p:cNvSpPr txBox="1"/>
          <p:nvPr/>
        </p:nvSpPr>
        <p:spPr>
          <a:xfrm>
            <a:off x="1170646" y="2302395"/>
            <a:ext cx="515785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 장애인이 생활에서 불편함을 느끼는 것에는 여러 가지가 있지만</a:t>
            </a:r>
            <a:r>
              <a:rPr kumimoji="1" lang="en-US" altLang="ko-KR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그중 가장 심각한 것은 장애로 인한</a:t>
            </a:r>
            <a:endParaRPr kumimoji="1" lang="en-US" altLang="ko-KR" sz="16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이동권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제한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입니다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797783-CDB6-C948-9424-D5E227D7DF9E}"/>
              </a:ext>
            </a:extLst>
          </p:cNvPr>
          <p:cNvSpPr txBox="1"/>
          <p:nvPr/>
        </p:nvSpPr>
        <p:spPr>
          <a:xfrm>
            <a:off x="304800" y="186062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Background - </a:t>
            </a:r>
            <a:r>
              <a:rPr lang="en-US" altLang="ko-KR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Problem.2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8AA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45" name="직선 연결선 4">
            <a:extLst>
              <a:ext uri="{FF2B5EF4-FFF2-40B4-BE49-F238E27FC236}">
                <a16:creationId xmlns:a16="http://schemas.microsoft.com/office/drawing/2014/main" id="{4CEB9BEB-AC6E-1F41-885E-BA2CA815E444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23">
            <a:extLst>
              <a:ext uri="{FF2B5EF4-FFF2-40B4-BE49-F238E27FC236}">
                <a16:creationId xmlns:a16="http://schemas.microsoft.com/office/drawing/2014/main" id="{E8BA44CC-1243-9747-E99A-C51482C3B20C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282A9EF-637A-3A3F-7A67-B61AAB361A3A}"/>
              </a:ext>
            </a:extLst>
          </p:cNvPr>
          <p:cNvGrpSpPr/>
          <p:nvPr/>
        </p:nvGrpSpPr>
        <p:grpSpPr>
          <a:xfrm>
            <a:off x="9413211" y="293128"/>
            <a:ext cx="1242579" cy="137097"/>
            <a:chOff x="9649979" y="158036"/>
            <a:chExt cx="1242579" cy="137097"/>
          </a:xfrm>
        </p:grpSpPr>
        <p:cxnSp>
          <p:nvCxnSpPr>
            <p:cNvPr id="47" name="직선 연결선 15">
              <a:extLst>
                <a:ext uri="{FF2B5EF4-FFF2-40B4-BE49-F238E27FC236}">
                  <a16:creationId xmlns:a16="http://schemas.microsoft.com/office/drawing/2014/main" id="{2A2174C1-7D82-EBA7-CEF3-502B5DB23ACD}"/>
                </a:ext>
              </a:extLst>
            </p:cNvPr>
            <p:cNvCxnSpPr>
              <a:stCxn id="48" idx="0"/>
              <a:endCxn id="53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959E8D1-622A-4CC6-1D5E-0698571FA4D9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rgbClr val="1F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02C5221-F2A9-4A73-C534-B1886947845A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3AF78FC-B242-3A98-9DC1-7F50B63C45DF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83C3A4-9D82-0745-F3B0-76C6795221F6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421E459-8087-D1BD-ECB0-FC994D1E2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BBCD1ED-7A90-A33B-CB22-13EB0FB764B8}"/>
              </a:ext>
            </a:extLst>
          </p:cNvPr>
          <p:cNvSpPr txBox="1"/>
          <p:nvPr/>
        </p:nvSpPr>
        <p:spPr>
          <a:xfrm>
            <a:off x="5332861" y="5508384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시각장애인을 대상으로 조사한 결과에 따르면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14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외출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정서적 안정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경제 활동 순서로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불편한 점을 나타내고 있다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5A68B9-E4A0-4266-8B33-84B0B580F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5" y="3301847"/>
            <a:ext cx="4206309" cy="859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754FC2-65FC-41AA-B490-03469CFE9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058" y="3971801"/>
            <a:ext cx="4739472" cy="864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ED14FD-1740-42F6-A79E-625DC17A0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188" y="4508652"/>
            <a:ext cx="4206309" cy="1653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11B61D-AECA-4FBE-9F2F-657215973234}"/>
              </a:ext>
            </a:extLst>
          </p:cNvPr>
          <p:cNvSpPr txBox="1"/>
          <p:nvPr/>
        </p:nvSpPr>
        <p:spPr>
          <a:xfrm>
            <a:off x="7136674" y="6203936"/>
            <a:ext cx="4075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보건복지부 </a:t>
            </a:r>
            <a:r>
              <a:rPr lang="en-US" altLang="ko-KR" sz="8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</a:t>
            </a:r>
            <a:r>
              <a:rPr lang="ko-KR" altLang="en-US" sz="8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시각장애인 실태 조사 </a:t>
            </a:r>
            <a:endParaRPr lang="en-US" altLang="ko-KR" sz="8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:http://www.mohw.go.kr/react/al/sal0301vw.jsp?PAR_MENU_ID=04&amp;MENU_ID=0403&amp;CONT_SEQ=365357&amp;page=1</a:t>
            </a:r>
            <a:endParaRPr lang="ko-KR" altLang="en-US" sz="5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61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715302-8627-445E-BA38-108AB8ABE475}"/>
              </a:ext>
            </a:extLst>
          </p:cNvPr>
          <p:cNvSpPr/>
          <p:nvPr/>
        </p:nvSpPr>
        <p:spPr>
          <a:xfrm>
            <a:off x="0" y="4282444"/>
            <a:ext cx="12192000" cy="6494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4D743EEC-CA41-43A2-9B46-0E1E4095BDB5}"/>
              </a:ext>
            </a:extLst>
          </p:cNvPr>
          <p:cNvSpPr/>
          <p:nvPr/>
        </p:nvSpPr>
        <p:spPr>
          <a:xfrm rot="10800000">
            <a:off x="-1" y="865632"/>
            <a:ext cx="12191999" cy="2563368"/>
          </a:xfrm>
          <a:custGeom>
            <a:avLst/>
            <a:gdLst>
              <a:gd name="connsiteX0" fmla="*/ 11654250 w 11654250"/>
              <a:gd name="connsiteY0" fmla="*/ 2415942 h 2415942"/>
              <a:gd name="connsiteX1" fmla="*/ 0 w 11654250"/>
              <a:gd name="connsiteY1" fmla="*/ 2415942 h 2415942"/>
              <a:gd name="connsiteX2" fmla="*/ 0 w 11654250"/>
              <a:gd name="connsiteY2" fmla="*/ 257969 h 2415942"/>
              <a:gd name="connsiteX3" fmla="*/ 5515469 w 11654250"/>
              <a:gd name="connsiteY3" fmla="*/ 257969 h 2415942"/>
              <a:gd name="connsiteX4" fmla="*/ 5863050 w 11654250"/>
              <a:gd name="connsiteY4" fmla="*/ 0 h 2415942"/>
              <a:gd name="connsiteX5" fmla="*/ 6210631 w 11654250"/>
              <a:gd name="connsiteY5" fmla="*/ 257969 h 2415942"/>
              <a:gd name="connsiteX6" fmla="*/ 11654250 w 11654250"/>
              <a:gd name="connsiteY6" fmla="*/ 257969 h 241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4250" h="2415942">
                <a:moveTo>
                  <a:pt x="11654250" y="2415942"/>
                </a:moveTo>
                <a:lnTo>
                  <a:pt x="0" y="2415942"/>
                </a:lnTo>
                <a:lnTo>
                  <a:pt x="0" y="257969"/>
                </a:lnTo>
                <a:lnTo>
                  <a:pt x="5515469" y="257969"/>
                </a:lnTo>
                <a:lnTo>
                  <a:pt x="5863050" y="0"/>
                </a:lnTo>
                <a:lnTo>
                  <a:pt x="6210631" y="257969"/>
                </a:lnTo>
                <a:lnTo>
                  <a:pt x="11654250" y="257969"/>
                </a:lnTo>
                <a:close/>
              </a:path>
            </a:pathLst>
          </a:custGeom>
          <a:solidFill>
            <a:srgbClr val="1F6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51A5BF-58F7-427C-B2C5-E50248C981CF}"/>
              </a:ext>
            </a:extLst>
          </p:cNvPr>
          <p:cNvSpPr txBox="1"/>
          <p:nvPr/>
        </p:nvSpPr>
        <p:spPr>
          <a:xfrm>
            <a:off x="5012279" y="3631754"/>
            <a:ext cx="2106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SOLUTION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F68AA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E8C88-B8B2-44DB-92C1-93A2D64F5708}"/>
              </a:ext>
            </a:extLst>
          </p:cNvPr>
          <p:cNvSpPr txBox="1"/>
          <p:nvPr/>
        </p:nvSpPr>
        <p:spPr>
          <a:xfrm>
            <a:off x="5454348" y="996234"/>
            <a:ext cx="122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HOW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12C5D34A-81B8-4A7D-A52F-18584631787A}"/>
              </a:ext>
            </a:extLst>
          </p:cNvPr>
          <p:cNvSpPr txBox="1"/>
          <p:nvPr/>
        </p:nvSpPr>
        <p:spPr>
          <a:xfrm>
            <a:off x="3426354" y="1500096"/>
            <a:ext cx="5278359" cy="118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어떻게 하면</a:t>
            </a:r>
            <a:r>
              <a:rPr kumimoji="1" lang="en-US" altLang="ko-KR" dirty="0">
                <a:solidFill>
                  <a:prstClr val="whit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사회적으로 사각지대에 놓여있는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 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시각 장애인들이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안전하게</a:t>
            </a:r>
            <a:r>
              <a:rPr kumimoji="1" lang="ko-KR" altLang="en-US" dirty="0">
                <a:solidFill>
                  <a:prstClr val="whit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보행할 수 있을까</a:t>
            </a:r>
            <a:r>
              <a:rPr kumimoji="1" lang="en-US" altLang="ko-KR" dirty="0">
                <a:solidFill>
                  <a:prstClr val="whit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926BA7-B6C0-4596-A74D-EED76641E299}"/>
              </a:ext>
            </a:extLst>
          </p:cNvPr>
          <p:cNvSpPr txBox="1"/>
          <p:nvPr/>
        </p:nvSpPr>
        <p:spPr>
          <a:xfrm>
            <a:off x="1934792" y="5047798"/>
            <a:ext cx="3751083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 장애인에게 독립보행은</a:t>
            </a:r>
            <a:endParaRPr kumimoji="1" lang="en-US" altLang="ko-KR" sz="16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자립의 상징</a:t>
            </a: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입니다</a:t>
            </a:r>
            <a:r>
              <a:rPr kumimoji="1" lang="en-US" altLang="ko-KR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독립 보행을 장려하여 </a:t>
            </a:r>
            <a:endParaRPr kumimoji="1" lang="en-US" altLang="ko-KR" sz="16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 문제를 해결하겠습니다</a:t>
            </a:r>
            <a:r>
              <a:rPr kumimoji="1" lang="en-US" altLang="ko-KR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F369C-C7E7-485A-8C53-890DC05D82A3}"/>
              </a:ext>
            </a:extLst>
          </p:cNvPr>
          <p:cNvSpPr txBox="1"/>
          <p:nvPr/>
        </p:nvSpPr>
        <p:spPr>
          <a:xfrm>
            <a:off x="1677143" y="4473649"/>
            <a:ext cx="448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시각장애인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독립 보행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장려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7C430C-0EC2-B848-8FFB-CFC3537B7128}"/>
              </a:ext>
            </a:extLst>
          </p:cNvPr>
          <p:cNvGrpSpPr>
            <a:grpSpLocks noChangeAspect="1"/>
          </p:cNvGrpSpPr>
          <p:nvPr/>
        </p:nvGrpSpPr>
        <p:grpSpPr>
          <a:xfrm>
            <a:off x="211430" y="4310456"/>
            <a:ext cx="1800000" cy="1800000"/>
            <a:chOff x="6001277" y="4504697"/>
            <a:chExt cx="1620000" cy="1620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662041C-865D-467A-855C-52FC692AE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140" y="4908798"/>
              <a:ext cx="663275" cy="663275"/>
            </a:xfrm>
            <a:prstGeom prst="rect">
              <a:avLst/>
            </a:prstGeom>
          </p:spPr>
        </p:pic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606FFF6-61C9-4A79-BD20-31C6C21336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1277" y="4504697"/>
              <a:ext cx="1620000" cy="1620000"/>
            </a:xfrm>
            <a:prstGeom prst="ellipse">
              <a:avLst/>
            </a:prstGeom>
            <a:solidFill>
              <a:srgbClr val="1568B4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FDDDA5B-84ED-456E-9F4A-95058A620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5537" y="4568038"/>
              <a:ext cx="1476000" cy="1476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1568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2143266-2EEE-FA4F-9D65-13EBA7DD1684}"/>
              </a:ext>
            </a:extLst>
          </p:cNvPr>
          <p:cNvSpPr txBox="1"/>
          <p:nvPr/>
        </p:nvSpPr>
        <p:spPr>
          <a:xfrm>
            <a:off x="304800" y="186062"/>
            <a:ext cx="336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Background - </a:t>
            </a:r>
            <a:r>
              <a:rPr lang="en-US" altLang="ko-KR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Solution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8AA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2" name="직선 연결선 4">
            <a:extLst>
              <a:ext uri="{FF2B5EF4-FFF2-40B4-BE49-F238E27FC236}">
                <a16:creationId xmlns:a16="http://schemas.microsoft.com/office/drawing/2014/main" id="{5A8F906C-838F-B14C-8819-D01A44C4A0B7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31A892B-7EB8-6E6D-B975-C4F4D4C6E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2" y="4635592"/>
            <a:ext cx="1149727" cy="11497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2D28838-2C26-56A3-F7AF-D85A588D74DE}"/>
              </a:ext>
            </a:extLst>
          </p:cNvPr>
          <p:cNvSpPr txBox="1"/>
          <p:nvPr/>
        </p:nvSpPr>
        <p:spPr>
          <a:xfrm>
            <a:off x="7911534" y="5047798"/>
            <a:ext cx="3751083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전국의 </a:t>
            </a:r>
            <a:r>
              <a:rPr kumimoji="1" lang="en-US" altLang="ko-KR" sz="16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26</a:t>
            </a:r>
            <a:r>
              <a:rPr kumimoji="1" lang="ko-KR" altLang="en-US" sz="16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만명</a:t>
            </a: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시각 장애인에게</a:t>
            </a:r>
            <a:endParaRPr kumimoji="1" lang="en-US" altLang="ko-KR" sz="16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VIDA</a:t>
            </a: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 촉각 지도를 배포를 위하여</a:t>
            </a:r>
            <a:endParaRPr kumimoji="1" lang="en-US" altLang="ko-KR" sz="16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비전문가도 손쉽게 사용할 수 있는 </a:t>
            </a:r>
            <a:endParaRPr kumimoji="1" lang="en-US" altLang="ko-KR" sz="16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인터페이스를 제공</a:t>
            </a:r>
            <a:endParaRPr kumimoji="1" lang="en-US" altLang="ko-KR" sz="16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9B3899-7293-5A24-F296-1645DC9D7E97}"/>
              </a:ext>
            </a:extLst>
          </p:cNvPr>
          <p:cNvSpPr txBox="1"/>
          <p:nvPr/>
        </p:nvSpPr>
        <p:spPr>
          <a:xfrm>
            <a:off x="7653885" y="4473649"/>
            <a:ext cx="448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간편하고 쉬운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촉각 지도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제작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CAD7CF8-D065-EC79-7C77-0EA2D6F230BD}"/>
              </a:ext>
            </a:extLst>
          </p:cNvPr>
          <p:cNvGrpSpPr>
            <a:grpSpLocks noChangeAspect="1"/>
          </p:cNvGrpSpPr>
          <p:nvPr/>
        </p:nvGrpSpPr>
        <p:grpSpPr>
          <a:xfrm>
            <a:off x="6188172" y="4310456"/>
            <a:ext cx="1800000" cy="1800000"/>
            <a:chOff x="6001277" y="4504697"/>
            <a:chExt cx="1620000" cy="162000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EF69077-C9CE-C767-2E13-826B5E29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140" y="4908798"/>
              <a:ext cx="663275" cy="663275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D3080FA-7D2F-DAD1-77D6-8DC180634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1277" y="4504697"/>
              <a:ext cx="1620000" cy="1620000"/>
            </a:xfrm>
            <a:prstGeom prst="ellipse">
              <a:avLst/>
            </a:prstGeom>
            <a:solidFill>
              <a:srgbClr val="1568B4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4DF6592-09FE-6158-63BD-D89AB3E153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5537" y="4568038"/>
              <a:ext cx="1476000" cy="1476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1568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414BB6-B7AD-F5B1-30E3-04E245CFF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35" y="4691224"/>
            <a:ext cx="1045858" cy="1045858"/>
          </a:xfrm>
          <a:prstGeom prst="rect">
            <a:avLst/>
          </a:prstGeom>
        </p:spPr>
      </p:pic>
      <p:cxnSp>
        <p:nvCxnSpPr>
          <p:cNvPr id="45" name="직선 연결선 23">
            <a:extLst>
              <a:ext uri="{FF2B5EF4-FFF2-40B4-BE49-F238E27FC236}">
                <a16:creationId xmlns:a16="http://schemas.microsoft.com/office/drawing/2014/main" id="{1EE28ABE-38EA-57D1-C034-B1A81FB06553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F30691B-338E-5FCF-0227-9B5BDE7AA4EE}"/>
              </a:ext>
            </a:extLst>
          </p:cNvPr>
          <p:cNvGrpSpPr/>
          <p:nvPr/>
        </p:nvGrpSpPr>
        <p:grpSpPr>
          <a:xfrm>
            <a:off x="9413211" y="293128"/>
            <a:ext cx="1242579" cy="137097"/>
            <a:chOff x="9649979" y="158036"/>
            <a:chExt cx="1242579" cy="137097"/>
          </a:xfrm>
        </p:grpSpPr>
        <p:cxnSp>
          <p:nvCxnSpPr>
            <p:cNvPr id="55" name="직선 연결선 15">
              <a:extLst>
                <a:ext uri="{FF2B5EF4-FFF2-40B4-BE49-F238E27FC236}">
                  <a16:creationId xmlns:a16="http://schemas.microsoft.com/office/drawing/2014/main" id="{7B86B46F-A727-1791-F8F0-9000BFAA33AD}"/>
                </a:ext>
              </a:extLst>
            </p:cNvPr>
            <p:cNvCxnSpPr>
              <a:stCxn id="56" idx="0"/>
              <a:endCxn id="59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FEAAB6F-4970-AA4B-AB8C-3ACB697189EE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rgbClr val="1F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61EF3E7-ABC5-412F-9F8C-374CB451A1AB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BA57CF9-DA35-ACF4-B9B0-FAEF060E32D9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EA15134-5E58-EF61-2982-2A0C6FD3C352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AE4DFD7E-C8CC-1CFD-69DC-069BE151B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8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개, 실외, 도로, 나무이(가) 표시된 사진&#10;&#10;자동 생성된 설명">
            <a:extLst>
              <a:ext uri="{FF2B5EF4-FFF2-40B4-BE49-F238E27FC236}">
                <a16:creationId xmlns:a16="http://schemas.microsoft.com/office/drawing/2014/main" id="{F23D4D2A-3819-D49D-B378-2C0046D46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9" r="5756"/>
          <a:stretch/>
        </p:blipFill>
        <p:spPr>
          <a:xfrm>
            <a:off x="13566" y="0"/>
            <a:ext cx="630323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31E751F-D29C-7415-6534-B5E9924E1372}"/>
              </a:ext>
            </a:extLst>
          </p:cNvPr>
          <p:cNvSpPr/>
          <p:nvPr/>
        </p:nvSpPr>
        <p:spPr>
          <a:xfrm>
            <a:off x="6296423" y="5866447"/>
            <a:ext cx="1321525" cy="1018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2F31D4-2BD2-C327-59B8-9D5103D67A23}"/>
              </a:ext>
            </a:extLst>
          </p:cNvPr>
          <p:cNvSpPr/>
          <p:nvPr/>
        </p:nvSpPr>
        <p:spPr>
          <a:xfrm>
            <a:off x="6098289" y="-13407"/>
            <a:ext cx="6093711" cy="608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B1357526-AB42-DA0F-A37F-38F0FC5275A2}"/>
              </a:ext>
            </a:extLst>
          </p:cNvPr>
          <p:cNvSpPr/>
          <p:nvPr/>
        </p:nvSpPr>
        <p:spPr>
          <a:xfrm rot="16200000" flipH="1">
            <a:off x="3156535" y="2452432"/>
            <a:ext cx="6871407" cy="196654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A5924E0B-9407-D4DB-772E-58FAC51AE862}"/>
              </a:ext>
            </a:extLst>
          </p:cNvPr>
          <p:cNvSpPr/>
          <p:nvPr/>
        </p:nvSpPr>
        <p:spPr>
          <a:xfrm rot="16200000" flipH="1">
            <a:off x="1888859" y="2439026"/>
            <a:ext cx="6871407" cy="196654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직사각형 28">
            <a:extLst>
              <a:ext uri="{FF2B5EF4-FFF2-40B4-BE49-F238E27FC236}">
                <a16:creationId xmlns:a16="http://schemas.microsoft.com/office/drawing/2014/main" id="{9E534146-CE86-4D2F-9582-BE05500F3CC8}"/>
              </a:ext>
            </a:extLst>
          </p:cNvPr>
          <p:cNvSpPr/>
          <p:nvPr/>
        </p:nvSpPr>
        <p:spPr>
          <a:xfrm>
            <a:off x="0" y="-6703"/>
            <a:ext cx="6303232" cy="6858000"/>
          </a:xfrm>
          <a:custGeom>
            <a:avLst/>
            <a:gdLst>
              <a:gd name="connsiteX0" fmla="*/ 0 w 4103765"/>
              <a:gd name="connsiteY0" fmla="*/ 0 h 6338170"/>
              <a:gd name="connsiteX1" fmla="*/ 4103765 w 4103765"/>
              <a:gd name="connsiteY1" fmla="*/ 0 h 6338170"/>
              <a:gd name="connsiteX2" fmla="*/ 4103765 w 4103765"/>
              <a:gd name="connsiteY2" fmla="*/ 6338170 h 6338170"/>
              <a:gd name="connsiteX3" fmla="*/ 0 w 4103765"/>
              <a:gd name="connsiteY3" fmla="*/ 6338170 h 6338170"/>
              <a:gd name="connsiteX4" fmla="*/ 0 w 4103765"/>
              <a:gd name="connsiteY4" fmla="*/ 0 h 6338170"/>
              <a:gd name="connsiteX0" fmla="*/ 0 w 5894465"/>
              <a:gd name="connsiteY0" fmla="*/ 0 h 6338170"/>
              <a:gd name="connsiteX1" fmla="*/ 4103765 w 5894465"/>
              <a:gd name="connsiteY1" fmla="*/ 0 h 6338170"/>
              <a:gd name="connsiteX2" fmla="*/ 5894465 w 5894465"/>
              <a:gd name="connsiteY2" fmla="*/ 6338170 h 6338170"/>
              <a:gd name="connsiteX3" fmla="*/ 0 w 5894465"/>
              <a:gd name="connsiteY3" fmla="*/ 6338170 h 6338170"/>
              <a:gd name="connsiteX4" fmla="*/ 0 w 5894465"/>
              <a:gd name="connsiteY4" fmla="*/ 0 h 633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4465" h="6338170">
                <a:moveTo>
                  <a:pt x="0" y="0"/>
                </a:moveTo>
                <a:lnTo>
                  <a:pt x="4103765" y="0"/>
                </a:lnTo>
                <a:lnTo>
                  <a:pt x="5894465" y="6338170"/>
                </a:lnTo>
                <a:lnTo>
                  <a:pt x="0" y="633817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F65A3">
                  <a:alpha val="80000"/>
                </a:srgbClr>
              </a:gs>
              <a:gs pos="100000">
                <a:srgbClr val="1F65A3">
                  <a:alpha val="9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819859-8E4F-458A-9B56-A956E0B791A4}"/>
              </a:ext>
            </a:extLst>
          </p:cNvPr>
          <p:cNvGrpSpPr/>
          <p:nvPr/>
        </p:nvGrpSpPr>
        <p:grpSpPr>
          <a:xfrm>
            <a:off x="4256585" y="841666"/>
            <a:ext cx="927207" cy="927207"/>
            <a:chOff x="7157392" y="2517838"/>
            <a:chExt cx="927207" cy="92720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4184E5D-C6FA-4166-8426-32CA37B9A6E9}"/>
                </a:ext>
              </a:extLst>
            </p:cNvPr>
            <p:cNvGrpSpPr/>
            <p:nvPr/>
          </p:nvGrpSpPr>
          <p:grpSpPr>
            <a:xfrm>
              <a:off x="7157392" y="2517838"/>
              <a:ext cx="927207" cy="927207"/>
              <a:chOff x="7061940" y="2180636"/>
              <a:chExt cx="1393506" cy="139350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0507FB1-9551-4D0A-A4FD-725E29F660C1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rgbClr val="1568B4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D97D2D7-0E4C-4DDF-85AC-EAB6AA135C30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1568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93F5CA0A-7CC8-4B1A-B6D1-42F23AAED1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BED7D0-A867-406E-90CC-52E287EC6A56}"/>
                </a:ext>
              </a:extLst>
            </p:cNvPr>
            <p:cNvSpPr txBox="1"/>
            <p:nvPr/>
          </p:nvSpPr>
          <p:spPr>
            <a:xfrm>
              <a:off x="7355538" y="2808665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F65A3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01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65A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56E895-3E91-4C93-A9C5-EDD0255DA02C}"/>
              </a:ext>
            </a:extLst>
          </p:cNvPr>
          <p:cNvGrpSpPr/>
          <p:nvPr/>
        </p:nvGrpSpPr>
        <p:grpSpPr>
          <a:xfrm>
            <a:off x="4903043" y="3320437"/>
            <a:ext cx="927207" cy="927207"/>
            <a:chOff x="4053240" y="2475693"/>
            <a:chExt cx="927207" cy="92720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B4D3D0F-A335-4C89-96CD-D1C02CC63B6A}"/>
                </a:ext>
              </a:extLst>
            </p:cNvPr>
            <p:cNvGrpSpPr/>
            <p:nvPr/>
          </p:nvGrpSpPr>
          <p:grpSpPr>
            <a:xfrm>
              <a:off x="4053240" y="2475693"/>
              <a:ext cx="927207" cy="927207"/>
              <a:chOff x="7061940" y="2180636"/>
              <a:chExt cx="1393506" cy="1393506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08D9AC60-C726-4222-95E3-DC81C6BBD32C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D28608E-F441-4EF7-89BD-6301C1698776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AEBF016C-13D5-4B15-8481-59E554C060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DE245A-50E5-44F8-9F4D-4A06F28780EE}"/>
                </a:ext>
              </a:extLst>
            </p:cNvPr>
            <p:cNvSpPr txBox="1"/>
            <p:nvPr/>
          </p:nvSpPr>
          <p:spPr>
            <a:xfrm>
              <a:off x="4251386" y="2766520"/>
              <a:ext cx="6078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03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0E66976-4F34-4BC7-A72D-D3E96A4C0899}"/>
              </a:ext>
            </a:extLst>
          </p:cNvPr>
          <p:cNvGrpSpPr/>
          <p:nvPr/>
        </p:nvGrpSpPr>
        <p:grpSpPr>
          <a:xfrm>
            <a:off x="4589318" y="2089142"/>
            <a:ext cx="927207" cy="927207"/>
            <a:chOff x="1042757" y="2501793"/>
            <a:chExt cx="927207" cy="92720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755065A-C446-4728-B42C-8F32BEE8AB46}"/>
                </a:ext>
              </a:extLst>
            </p:cNvPr>
            <p:cNvGrpSpPr/>
            <p:nvPr/>
          </p:nvGrpSpPr>
          <p:grpSpPr>
            <a:xfrm>
              <a:off x="1042757" y="2501793"/>
              <a:ext cx="927207" cy="927207"/>
              <a:chOff x="7061940" y="2180636"/>
              <a:chExt cx="1393506" cy="1393506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4825218-9060-4718-8392-2F544BB2B274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9D83EB05-0E92-4167-8E5B-9D92EF767087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43" name="Picture 4">
                <a:extLst>
                  <a:ext uri="{FF2B5EF4-FFF2-40B4-BE49-F238E27FC236}">
                    <a16:creationId xmlns:a16="http://schemas.microsoft.com/office/drawing/2014/main" id="{EA9537D6-B323-46F5-9E75-3B1D5F0F9C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870B2F-848B-4893-AEDD-44EDBCD6C650}"/>
                </a:ext>
              </a:extLst>
            </p:cNvPr>
            <p:cNvSpPr txBox="1"/>
            <p:nvPr/>
          </p:nvSpPr>
          <p:spPr>
            <a:xfrm>
              <a:off x="1240903" y="2792620"/>
              <a:ext cx="606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02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9E95E40-72DF-4AED-95C2-25156C80B1C3}"/>
              </a:ext>
            </a:extLst>
          </p:cNvPr>
          <p:cNvGrpSpPr/>
          <p:nvPr/>
        </p:nvGrpSpPr>
        <p:grpSpPr>
          <a:xfrm>
            <a:off x="5324501" y="4552337"/>
            <a:ext cx="927207" cy="927207"/>
            <a:chOff x="1042757" y="2501793"/>
            <a:chExt cx="927207" cy="92720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F59898B-9DEA-40B8-9AEC-CB1CA65FCA91}"/>
                </a:ext>
              </a:extLst>
            </p:cNvPr>
            <p:cNvGrpSpPr/>
            <p:nvPr/>
          </p:nvGrpSpPr>
          <p:grpSpPr>
            <a:xfrm>
              <a:off x="1042757" y="2501793"/>
              <a:ext cx="927207" cy="927207"/>
              <a:chOff x="7061940" y="2180636"/>
              <a:chExt cx="1393506" cy="1393506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C2FD2C51-5FDE-446C-A1FB-CDA076379015}"/>
                  </a:ext>
                </a:extLst>
              </p:cNvPr>
              <p:cNvSpPr/>
              <p:nvPr/>
            </p:nvSpPr>
            <p:spPr>
              <a:xfrm>
                <a:off x="7061940" y="2180636"/>
                <a:ext cx="1393506" cy="1393506"/>
              </a:xfrm>
              <a:prstGeom prst="ellipse">
                <a:avLst/>
              </a:prstGeom>
              <a:solidFill>
                <a:schemeClr val="bg1">
                  <a:lumMod val="85000"/>
                  <a:alpha val="3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2B70EA4-FD41-4E46-91C6-1BC51F367156}"/>
                  </a:ext>
                </a:extLst>
              </p:cNvPr>
              <p:cNvSpPr/>
              <p:nvPr/>
            </p:nvSpPr>
            <p:spPr>
              <a:xfrm>
                <a:off x="7125282" y="2243978"/>
                <a:ext cx="1266824" cy="12668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+mn-cs"/>
                </a:endParaRPr>
              </a:p>
            </p:txBody>
          </p:sp>
          <p:pic>
            <p:nvPicPr>
              <p:cNvPr id="49" name="Picture 4">
                <a:extLst>
                  <a:ext uri="{FF2B5EF4-FFF2-40B4-BE49-F238E27FC236}">
                    <a16:creationId xmlns:a16="http://schemas.microsoft.com/office/drawing/2014/main" id="{7DCCB447-95FE-4960-A505-B0A1FD110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3" r="7273"/>
              <a:stretch/>
            </p:blipFill>
            <p:spPr bwMode="auto">
              <a:xfrm>
                <a:off x="7202717" y="2321413"/>
                <a:ext cx="1111951" cy="1111951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D7C3F6-CAED-460C-A561-90455B40081F}"/>
                </a:ext>
              </a:extLst>
            </p:cNvPr>
            <p:cNvSpPr txBox="1"/>
            <p:nvPr/>
          </p:nvSpPr>
          <p:spPr>
            <a:xfrm>
              <a:off x="1240903" y="2792620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04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7FE066-BE0E-463B-868B-AFD804D699CB}"/>
              </a:ext>
            </a:extLst>
          </p:cNvPr>
          <p:cNvSpPr txBox="1"/>
          <p:nvPr/>
        </p:nvSpPr>
        <p:spPr>
          <a:xfrm>
            <a:off x="5318379" y="1128853"/>
            <a:ext cx="565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rPr>
              <a:t>프로젝트 개요 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FB3B6-87C1-4FB9-8248-D8271716F686}"/>
              </a:ext>
            </a:extLst>
          </p:cNvPr>
          <p:cNvSpPr txBox="1"/>
          <p:nvPr/>
        </p:nvSpPr>
        <p:spPr>
          <a:xfrm>
            <a:off x="5621001" y="2370058"/>
            <a:ext cx="6014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1F65A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 데이터를 활용한 사회 문제 해결</a:t>
            </a:r>
            <a:endParaRPr kumimoji="0" lang="ko-KR" altLang="en-US" sz="2800" i="0" u="none" strike="noStrike" kern="1200" cap="none" spc="0" normalizeH="0" baseline="0" noProof="0" dirty="0">
              <a:ln>
                <a:noFill/>
              </a:ln>
              <a:solidFill>
                <a:srgbClr val="1F65A3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8E1163-2E34-421B-9744-25C89661E9BC}"/>
              </a:ext>
            </a:extLst>
          </p:cNvPr>
          <p:cNvSpPr txBox="1"/>
          <p:nvPr/>
        </p:nvSpPr>
        <p:spPr>
          <a:xfrm>
            <a:off x="5934726" y="3611263"/>
            <a:ext cx="434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소개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099948-9BD7-4F8B-B91B-D745E7F79715}"/>
              </a:ext>
            </a:extLst>
          </p:cNvPr>
          <p:cNvSpPr txBox="1"/>
          <p:nvPr/>
        </p:nvSpPr>
        <p:spPr>
          <a:xfrm>
            <a:off x="6303232" y="4843163"/>
            <a:ext cx="565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시장성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사업화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기술성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3DCE0-9F70-46B9-33E0-59E8B1902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962" y="-23546"/>
            <a:ext cx="1871038" cy="73432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C8578ED-4B0B-7CCF-7515-430C333B9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08" y="2525020"/>
            <a:ext cx="2383797" cy="2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5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Vector Geometric Background Navy - Vector - Free Download">
            <a:extLst>
              <a:ext uri="{FF2B5EF4-FFF2-40B4-BE49-F238E27FC236}">
                <a16:creationId xmlns:a16="http://schemas.microsoft.com/office/drawing/2014/main" id="{B41B2F8B-B3B7-5D9C-36E9-2C18D17C7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5" b="10215"/>
          <a:stretch/>
        </p:blipFill>
        <p:spPr bwMode="auto">
          <a:xfrm>
            <a:off x="0" y="814188"/>
            <a:ext cx="12192000" cy="60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79CCEA-CC84-535F-CFC2-2271AFF5083E}"/>
              </a:ext>
            </a:extLst>
          </p:cNvPr>
          <p:cNvSpPr/>
          <p:nvPr/>
        </p:nvSpPr>
        <p:spPr>
          <a:xfrm>
            <a:off x="0" y="827804"/>
            <a:ext cx="12192000" cy="6030195"/>
          </a:xfrm>
          <a:prstGeom prst="rect">
            <a:avLst/>
          </a:prstGeom>
          <a:solidFill>
            <a:srgbClr val="1F6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24" name="순서도: 수동 입력 23">
            <a:extLst>
              <a:ext uri="{FF2B5EF4-FFF2-40B4-BE49-F238E27FC236}">
                <a16:creationId xmlns:a16="http://schemas.microsoft.com/office/drawing/2014/main" id="{2F623450-FBBB-40F8-8B46-F9F070DF737A}"/>
              </a:ext>
            </a:extLst>
          </p:cNvPr>
          <p:cNvSpPr/>
          <p:nvPr/>
        </p:nvSpPr>
        <p:spPr>
          <a:xfrm rot="5400000">
            <a:off x="270632" y="543556"/>
            <a:ext cx="6064126" cy="6605394"/>
          </a:xfrm>
          <a:prstGeom prst="flowChartManualInput">
            <a:avLst/>
          </a:prstGeom>
          <a:solidFill>
            <a:srgbClr val="1F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4C184-95B7-4EF9-98AF-8D4306D45139}"/>
              </a:ext>
            </a:extLst>
          </p:cNvPr>
          <p:cNvSpPr txBox="1"/>
          <p:nvPr/>
        </p:nvSpPr>
        <p:spPr>
          <a:xfrm>
            <a:off x="282402" y="4540709"/>
            <a:ext cx="3847528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인터뷰는 ４개 복지관에 계신</a:t>
            </a:r>
            <a:endParaRPr kumimoji="1" lang="en-US" altLang="ko-KR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Dotum_Pro Light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보행지도사</a:t>
            </a:r>
            <a:r>
              <a:rPr kumimoji="1" lang="en-US" altLang="ko-KR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, </a:t>
            </a: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자립 지원팀을</a:t>
            </a:r>
            <a:r>
              <a:rPr kumimoji="1" lang="ko-KR" altLang="en-US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 대상으로 </a:t>
            </a:r>
            <a:endParaRPr kumimoji="1" lang="en-US" altLang="ko-KR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Dotum_Pro Light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보행 교육과 촉각지도의 관계에 대해 </a:t>
            </a:r>
            <a:endParaRPr kumimoji="1" lang="en-US" altLang="ko-KR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Dotum_Pro Light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인터뷰를 </a:t>
            </a:r>
            <a:r>
              <a:rPr kumimoji="1" lang="ko-KR" altLang="en-US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Dotum_Pro Light" pitchFamily="2" charset="-127"/>
              </a:rPr>
              <a:t>진행했습니다．</a:t>
            </a:r>
            <a:endParaRPr kumimoji="1" lang="en-US" altLang="ko-KR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Dotum_Pro Light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DEEF84-FDDF-45F5-AB71-791CADE44651}"/>
              </a:ext>
            </a:extLst>
          </p:cNvPr>
          <p:cNvSpPr/>
          <p:nvPr/>
        </p:nvSpPr>
        <p:spPr>
          <a:xfrm>
            <a:off x="340156" y="1202277"/>
            <a:ext cx="2828478" cy="423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746A3E-5F9F-4F41-9ADB-6527C3F49394}"/>
              </a:ext>
            </a:extLst>
          </p:cNvPr>
          <p:cNvSpPr txBox="1"/>
          <p:nvPr/>
        </p:nvSpPr>
        <p:spPr>
          <a:xfrm>
            <a:off x="433731" y="1244564"/>
            <a:ext cx="266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F65A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전문가 인터뷰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5A3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7AD884D-A732-3248-A233-876D5C30C2A5}"/>
              </a:ext>
            </a:extLst>
          </p:cNvPr>
          <p:cNvGrpSpPr/>
          <p:nvPr/>
        </p:nvGrpSpPr>
        <p:grpSpPr>
          <a:xfrm>
            <a:off x="9413211" y="297864"/>
            <a:ext cx="1242579" cy="137097"/>
            <a:chOff x="9649979" y="158036"/>
            <a:chExt cx="1242579" cy="137097"/>
          </a:xfrm>
        </p:grpSpPr>
        <p:cxnSp>
          <p:nvCxnSpPr>
            <p:cNvPr id="46" name="직선 연결선 29">
              <a:extLst>
                <a:ext uri="{FF2B5EF4-FFF2-40B4-BE49-F238E27FC236}">
                  <a16:creationId xmlns:a16="http://schemas.microsoft.com/office/drawing/2014/main" id="{68197596-CC93-A540-A865-4FA3918751CC}"/>
                </a:ext>
              </a:extLst>
            </p:cNvPr>
            <p:cNvCxnSpPr>
              <a:cxnSpLocks/>
              <a:stCxn id="47" idx="0"/>
              <a:endCxn id="50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047D1C7-5A7A-7A41-BE49-99B92F4F96AE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DEB9174-70C0-4749-8823-E5150B455886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rgbClr val="1F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C5A55F3-BF79-C342-B56B-F7B92401EB4D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0C8FA6A-D295-9F4B-AA57-4B74954AF0DA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cxnSp>
        <p:nvCxnSpPr>
          <p:cNvPr id="30" name="직선 연결선 21">
            <a:extLst>
              <a:ext uri="{FF2B5EF4-FFF2-40B4-BE49-F238E27FC236}">
                <a16:creationId xmlns:a16="http://schemas.microsoft.com/office/drawing/2014/main" id="{E917A4CF-0ACB-3E49-B669-40767D7DA382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69B5AA5-C55E-FA44-BD84-1BDA24019016}"/>
              </a:ext>
            </a:extLst>
          </p:cNvPr>
          <p:cNvSpPr txBox="1"/>
          <p:nvPr/>
        </p:nvSpPr>
        <p:spPr>
          <a:xfrm>
            <a:off x="304800" y="186062"/>
            <a:ext cx="585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공공 데이터를 활용한 사회 문제 해결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전문가 인터뷰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8AA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직사각형 2">
            <a:extLst>
              <a:ext uri="{FF2B5EF4-FFF2-40B4-BE49-F238E27FC236}">
                <a16:creationId xmlns:a16="http://schemas.microsoft.com/office/drawing/2014/main" id="{7F51AED8-6A5F-0596-2259-C5BC9336DC9A}"/>
              </a:ext>
            </a:extLst>
          </p:cNvPr>
          <p:cNvSpPr/>
          <p:nvPr/>
        </p:nvSpPr>
        <p:spPr>
          <a:xfrm>
            <a:off x="4977251" y="775274"/>
            <a:ext cx="1608457" cy="6116653"/>
          </a:xfrm>
          <a:custGeom>
            <a:avLst/>
            <a:gdLst>
              <a:gd name="connsiteX0" fmla="*/ 0 w 1413905"/>
              <a:gd name="connsiteY0" fmla="*/ 0 h 6077743"/>
              <a:gd name="connsiteX1" fmla="*/ 1413905 w 1413905"/>
              <a:gd name="connsiteY1" fmla="*/ 0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0 w 1413905"/>
              <a:gd name="connsiteY3" fmla="*/ 6077743 h 6077743"/>
              <a:gd name="connsiteX4" fmla="*/ 0 w 1413905"/>
              <a:gd name="connsiteY4" fmla="*/ 0 h 6077743"/>
              <a:gd name="connsiteX0" fmla="*/ 0 w 1413905"/>
              <a:gd name="connsiteY0" fmla="*/ 0 h 6077743"/>
              <a:gd name="connsiteX1" fmla="*/ 402229 w 1413905"/>
              <a:gd name="connsiteY1" fmla="*/ 9727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29183 h 6106926"/>
              <a:gd name="connsiteX1" fmla="*/ 285497 w 1413905"/>
              <a:gd name="connsiteY1" fmla="*/ 0 h 6106926"/>
              <a:gd name="connsiteX2" fmla="*/ 1413905 w 1413905"/>
              <a:gd name="connsiteY2" fmla="*/ 6106926 h 6106926"/>
              <a:gd name="connsiteX3" fmla="*/ 1040859 w 1413905"/>
              <a:gd name="connsiteY3" fmla="*/ 6097198 h 6106926"/>
              <a:gd name="connsiteX4" fmla="*/ 0 w 1413905"/>
              <a:gd name="connsiteY4" fmla="*/ 29183 h 6106926"/>
              <a:gd name="connsiteX0" fmla="*/ 0 w 1413905"/>
              <a:gd name="connsiteY0" fmla="*/ 0 h 6077743"/>
              <a:gd name="connsiteX1" fmla="*/ 81216 w 1413905"/>
              <a:gd name="connsiteY1" fmla="*/ 0 h 6077743"/>
              <a:gd name="connsiteX2" fmla="*/ 1413905 w 1413905"/>
              <a:gd name="connsiteY2" fmla="*/ 6077743 h 6077743"/>
              <a:gd name="connsiteX3" fmla="*/ 1040859 w 1413905"/>
              <a:gd name="connsiteY3" fmla="*/ 6068015 h 6077743"/>
              <a:gd name="connsiteX4" fmla="*/ 0 w 1413905"/>
              <a:gd name="connsiteY4" fmla="*/ 0 h 6077743"/>
              <a:gd name="connsiteX0" fmla="*/ 0 w 1413905"/>
              <a:gd name="connsiteY0" fmla="*/ 38910 h 6116653"/>
              <a:gd name="connsiteX1" fmla="*/ 256314 w 1413905"/>
              <a:gd name="connsiteY1" fmla="*/ 0 h 6116653"/>
              <a:gd name="connsiteX2" fmla="*/ 1413905 w 1413905"/>
              <a:gd name="connsiteY2" fmla="*/ 6116653 h 6116653"/>
              <a:gd name="connsiteX3" fmla="*/ 1040859 w 1413905"/>
              <a:gd name="connsiteY3" fmla="*/ 6106925 h 6116653"/>
              <a:gd name="connsiteX4" fmla="*/ 0 w 1413905"/>
              <a:gd name="connsiteY4" fmla="*/ 38910 h 6116653"/>
              <a:gd name="connsiteX0" fmla="*/ 0 w 1511181"/>
              <a:gd name="connsiteY0" fmla="*/ 19455 h 6116653"/>
              <a:gd name="connsiteX1" fmla="*/ 353590 w 1511181"/>
              <a:gd name="connsiteY1" fmla="*/ 0 h 6116653"/>
              <a:gd name="connsiteX2" fmla="*/ 1511181 w 1511181"/>
              <a:gd name="connsiteY2" fmla="*/ 6116653 h 6116653"/>
              <a:gd name="connsiteX3" fmla="*/ 1138135 w 1511181"/>
              <a:gd name="connsiteY3" fmla="*/ 6106925 h 6116653"/>
              <a:gd name="connsiteX4" fmla="*/ 0 w 1511181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138135 w 1608457"/>
              <a:gd name="connsiteY3" fmla="*/ 6106925 h 6116653"/>
              <a:gd name="connsiteX4" fmla="*/ 0 w 1608457"/>
              <a:gd name="connsiteY4" fmla="*/ 19455 h 6116653"/>
              <a:gd name="connsiteX0" fmla="*/ 0 w 1608457"/>
              <a:gd name="connsiteY0" fmla="*/ 19455 h 6116653"/>
              <a:gd name="connsiteX1" fmla="*/ 353590 w 1608457"/>
              <a:gd name="connsiteY1" fmla="*/ 0 h 6116653"/>
              <a:gd name="connsiteX2" fmla="*/ 1608457 w 1608457"/>
              <a:gd name="connsiteY2" fmla="*/ 6116653 h 6116653"/>
              <a:gd name="connsiteX3" fmla="*/ 1235412 w 1608457"/>
              <a:gd name="connsiteY3" fmla="*/ 6106925 h 6116653"/>
              <a:gd name="connsiteX4" fmla="*/ 0 w 1608457"/>
              <a:gd name="connsiteY4" fmla="*/ 19455 h 6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8457" h="6116653">
                <a:moveTo>
                  <a:pt x="0" y="19455"/>
                </a:moveTo>
                <a:lnTo>
                  <a:pt x="353590" y="0"/>
                </a:lnTo>
                <a:lnTo>
                  <a:pt x="1608457" y="6116653"/>
                </a:lnTo>
                <a:lnTo>
                  <a:pt x="1235412" y="6106925"/>
                </a:lnTo>
                <a:lnTo>
                  <a:pt x="0" y="19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542B92-0683-10DE-9369-DE20E55AC9B6}"/>
              </a:ext>
            </a:extLst>
          </p:cNvPr>
          <p:cNvSpPr txBox="1"/>
          <p:nvPr/>
        </p:nvSpPr>
        <p:spPr>
          <a:xfrm>
            <a:off x="6197273" y="1604718"/>
            <a:ext cx="4589001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Q , </a:t>
            </a:r>
            <a:r>
              <a:rPr lang="ko-KR" altLang="en-US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시각 장애인에게 촉각 지도 필요성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67" name="직선 연결선 23">
            <a:extLst>
              <a:ext uri="{FF2B5EF4-FFF2-40B4-BE49-F238E27FC236}">
                <a16:creationId xmlns:a16="http://schemas.microsoft.com/office/drawing/2014/main" id="{4A5DA334-CE7E-5E85-8D52-E9387667C5B9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4069A3F4-CAAA-A50D-F33D-33BB4BBC1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A5EE8-DF93-AD9D-B5E6-C772A03DC8A2}"/>
              </a:ext>
            </a:extLst>
          </p:cNvPr>
          <p:cNvSpPr txBox="1"/>
          <p:nvPr/>
        </p:nvSpPr>
        <p:spPr>
          <a:xfrm>
            <a:off x="6698967" y="2021780"/>
            <a:ext cx="4976042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ko-KR" altLang="en-US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독립 보행이 가능한 시각 장애인이라도 근처 지리를 파악 못한 분들이 많습니다</a:t>
            </a:r>
            <a:r>
              <a:rPr kumimoji="1" lang="en-US" altLang="ko-KR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kumimoji="1" lang="ko-KR" altLang="en-US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주변 </a:t>
            </a:r>
            <a:r>
              <a:rPr kumimoji="1" lang="ko-KR" altLang="en-US" sz="11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랜드마크나 사거리 모양</a:t>
            </a:r>
            <a:r>
              <a:rPr kumimoji="1" lang="en-US" altLang="ko-KR" sz="11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11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골목길</a:t>
            </a:r>
            <a:r>
              <a:rPr kumimoji="1" lang="ko-KR" altLang="en-US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등 의 위치를 파악할 수 있다면</a:t>
            </a:r>
            <a:endParaRPr kumimoji="1" lang="en-US" altLang="ko-KR" sz="1100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1" lang="ko-KR" altLang="en-US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도움이 많이 됩니다</a:t>
            </a:r>
            <a:r>
              <a:rPr kumimoji="1" lang="en-US" altLang="ko-KR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1028" name="Picture 4" descr="서울시각장애인복지관 | Seoul | Facebook">
            <a:extLst>
              <a:ext uri="{FF2B5EF4-FFF2-40B4-BE49-F238E27FC236}">
                <a16:creationId xmlns:a16="http://schemas.microsoft.com/office/drawing/2014/main" id="{DEF51950-D511-4031-BDC3-83C9EAE7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7" b="15815"/>
          <a:stretch/>
        </p:blipFill>
        <p:spPr bwMode="auto">
          <a:xfrm>
            <a:off x="340156" y="1772635"/>
            <a:ext cx="1922505" cy="78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28E20EF-6977-4CC7-B9F4-EDA43E59BCC5}"/>
              </a:ext>
            </a:extLst>
          </p:cNvPr>
          <p:cNvSpPr txBox="1"/>
          <p:nvPr/>
        </p:nvSpPr>
        <p:spPr>
          <a:xfrm>
            <a:off x="6698967" y="3084394"/>
            <a:ext cx="4589001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Q 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보행 교육에 촉각 지도 필요성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1A5F6B-D941-49A8-808F-6C7D59B4815C}"/>
              </a:ext>
            </a:extLst>
          </p:cNvPr>
          <p:cNvSpPr txBox="1"/>
          <p:nvPr/>
        </p:nvSpPr>
        <p:spPr>
          <a:xfrm>
            <a:off x="7200661" y="3501456"/>
            <a:ext cx="4240263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ko-KR" altLang="en-US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 보행교육에 촉각지도가 교육자료로 사용되고 있습니다</a:t>
            </a:r>
            <a:r>
              <a:rPr kumimoji="1" lang="en-US" altLang="ko-KR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kumimoji="1" lang="ko-KR" altLang="en-US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마분지 혹은 스티로폼으로 자체적으로 제작하고 있지만 일회성으로</a:t>
            </a:r>
            <a:endParaRPr kumimoji="1" lang="en-US" altLang="ko-KR" sz="1100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1" lang="ko-KR" altLang="en-US" sz="11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내구성이 약해서 </a:t>
            </a:r>
            <a:r>
              <a:rPr kumimoji="1" lang="ko-KR" altLang="en-US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오래 사용하지는 못하고 있습니다</a:t>
            </a:r>
            <a:r>
              <a:rPr kumimoji="1" lang="en-US" altLang="ko-KR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63BE09-1B3B-468C-AB54-92E3B95BFCB5}"/>
              </a:ext>
            </a:extLst>
          </p:cNvPr>
          <p:cNvSpPr txBox="1"/>
          <p:nvPr/>
        </p:nvSpPr>
        <p:spPr>
          <a:xfrm>
            <a:off x="7315459" y="4751438"/>
            <a:ext cx="4589001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Q,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비즈니스 질문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2BCC3F-4253-4028-974B-F7B6C5871045}"/>
              </a:ext>
            </a:extLst>
          </p:cNvPr>
          <p:cNvSpPr txBox="1"/>
          <p:nvPr/>
        </p:nvSpPr>
        <p:spPr>
          <a:xfrm>
            <a:off x="7817153" y="5168500"/>
            <a:ext cx="3366627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ko-KR" altLang="en-US" sz="1100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프로토 타입을 제공한다면 사용할 의향이 있는지</a:t>
            </a:r>
            <a:r>
              <a:rPr kumimoji="1" lang="en-US" altLang="ko-KR" sz="1100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 lvl="0">
              <a:lnSpc>
                <a:spcPct val="150000"/>
              </a:lnSpc>
              <a:defRPr/>
            </a:pPr>
            <a:r>
              <a:rPr kumimoji="1" lang="ko-KR" altLang="en-US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촉각 지도를 사용할 의향이 있고 시각 장애인과 함께 </a:t>
            </a:r>
            <a:endParaRPr kumimoji="1" lang="en-US" altLang="ko-KR" sz="1100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1" lang="ko-KR" altLang="en-US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피드백을 해드리겠습니다</a:t>
            </a:r>
            <a:r>
              <a:rPr kumimoji="1" lang="en-US" altLang="ko-KR" sz="11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pic>
        <p:nvPicPr>
          <p:cNvPr id="27" name="Picture 2" descr="한국시각장애인복지관 &gt; 복지관 소개 &gt; CI">
            <a:extLst>
              <a:ext uri="{FF2B5EF4-FFF2-40B4-BE49-F238E27FC236}">
                <a16:creationId xmlns:a16="http://schemas.microsoft.com/office/drawing/2014/main" id="{4A748CB2-2DC8-4DC2-A470-8DB911980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54" y="3377507"/>
            <a:ext cx="2728782" cy="93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4066829-48DA-46F3-BC1D-FA40DA3DA3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4"/>
          <a:stretch/>
        </p:blipFill>
        <p:spPr>
          <a:xfrm>
            <a:off x="2287473" y="1777124"/>
            <a:ext cx="2536822" cy="7812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53F606-F312-4F5B-9E82-CE2E8FA13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54" y="2606158"/>
            <a:ext cx="3410125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E700CD4-A9B4-4E00-9112-B8BE39A5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20" y="1825217"/>
            <a:ext cx="5126539" cy="196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한쪽 모서리가 둥근 사각형 117">
            <a:extLst>
              <a:ext uri="{FF2B5EF4-FFF2-40B4-BE49-F238E27FC236}">
                <a16:creationId xmlns:a16="http://schemas.microsoft.com/office/drawing/2014/main" id="{0DA6DF5D-FC69-4A37-BE33-3B098451DC33}"/>
              </a:ext>
            </a:extLst>
          </p:cNvPr>
          <p:cNvSpPr/>
          <p:nvPr/>
        </p:nvSpPr>
        <p:spPr>
          <a:xfrm flipH="1">
            <a:off x="415636" y="2116984"/>
            <a:ext cx="3234815" cy="2841548"/>
          </a:xfrm>
          <a:prstGeom prst="round1Rect">
            <a:avLst>
              <a:gd name="adj" fmla="val 15261"/>
            </a:avLst>
          </a:prstGeom>
          <a:solidFill>
            <a:schemeClr val="accent5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7AD884D-A732-3248-A233-876D5C30C2A5}"/>
              </a:ext>
            </a:extLst>
          </p:cNvPr>
          <p:cNvGrpSpPr/>
          <p:nvPr/>
        </p:nvGrpSpPr>
        <p:grpSpPr>
          <a:xfrm>
            <a:off x="9413211" y="297864"/>
            <a:ext cx="1242579" cy="137097"/>
            <a:chOff x="9649979" y="158036"/>
            <a:chExt cx="1242579" cy="137097"/>
          </a:xfrm>
        </p:grpSpPr>
        <p:cxnSp>
          <p:nvCxnSpPr>
            <p:cNvPr id="46" name="직선 연결선 29">
              <a:extLst>
                <a:ext uri="{FF2B5EF4-FFF2-40B4-BE49-F238E27FC236}">
                  <a16:creationId xmlns:a16="http://schemas.microsoft.com/office/drawing/2014/main" id="{68197596-CC93-A540-A865-4FA3918751CC}"/>
                </a:ext>
              </a:extLst>
            </p:cNvPr>
            <p:cNvCxnSpPr>
              <a:cxnSpLocks/>
              <a:stCxn id="47" idx="0"/>
              <a:endCxn id="50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047D1C7-5A7A-7A41-BE49-99B92F4F96AE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DEB9174-70C0-4749-8823-E5150B455886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rgbClr val="1F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C5A55F3-BF79-C342-B56B-F7B92401EB4D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0C8FA6A-D295-9F4B-AA57-4B74954AF0DA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cxnSp>
        <p:nvCxnSpPr>
          <p:cNvPr id="30" name="직선 연결선 21">
            <a:extLst>
              <a:ext uri="{FF2B5EF4-FFF2-40B4-BE49-F238E27FC236}">
                <a16:creationId xmlns:a16="http://schemas.microsoft.com/office/drawing/2014/main" id="{E917A4CF-0ACB-3E49-B669-40767D7DA382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69B5AA5-C55E-FA44-BD84-1BDA24019016}"/>
              </a:ext>
            </a:extLst>
          </p:cNvPr>
          <p:cNvSpPr txBox="1"/>
          <p:nvPr/>
        </p:nvSpPr>
        <p:spPr>
          <a:xfrm>
            <a:off x="304800" y="186062"/>
            <a:ext cx="613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공공 데이터를 활용한 사회 문제 해결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 데이터 소개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8AA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7" name="직선 연결선 23">
            <a:extLst>
              <a:ext uri="{FF2B5EF4-FFF2-40B4-BE49-F238E27FC236}">
                <a16:creationId xmlns:a16="http://schemas.microsoft.com/office/drawing/2014/main" id="{4A5DA334-CE7E-5E85-8D52-E9387667C5B9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4069A3F4-CAAA-A50D-F33D-33BB4BBC1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E3966E-26F5-45A3-8AB3-26BA6C4253E1}"/>
              </a:ext>
            </a:extLst>
          </p:cNvPr>
          <p:cNvSpPr txBox="1"/>
          <p:nvPr/>
        </p:nvSpPr>
        <p:spPr>
          <a:xfrm>
            <a:off x="1216772" y="2276554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1F65A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 데이터</a:t>
            </a:r>
            <a:r>
              <a:rPr lang="en-US" altLang="ko-KR" sz="2400" dirty="0">
                <a:solidFill>
                  <a:srgbClr val="1F65A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solidFill>
                  <a:srgbClr val="1F65A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</a:t>
            </a:r>
            <a:endParaRPr lang="en-US" altLang="ko-KR" sz="2400" dirty="0">
              <a:solidFill>
                <a:srgbClr val="1F65A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200" dirty="0">
              <a:solidFill>
                <a:srgbClr val="1F65A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5E5AD-5154-491D-86F1-06922B8C4546}"/>
              </a:ext>
            </a:extLst>
          </p:cNvPr>
          <p:cNvSpPr txBox="1"/>
          <p:nvPr/>
        </p:nvSpPr>
        <p:spPr>
          <a:xfrm>
            <a:off x="415637" y="2738218"/>
            <a:ext cx="3234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국토교통부 국토지리정보원</a:t>
            </a:r>
            <a:endParaRPr lang="en-US" altLang="ko-KR" sz="1400" dirty="0">
              <a:solidFill>
                <a:srgbClr val="3333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영상지도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배경지도 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CSV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행정안전부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병원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CSV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행정안전부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약국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CSV  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보건복지부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장애인복지관</a:t>
            </a:r>
            <a:endParaRPr lang="en-US" altLang="ko-KR" sz="1400" i="0" dirty="0">
              <a:solidFill>
                <a:srgbClr val="333333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OpenAPI</a:t>
            </a:r>
            <a:r>
              <a:rPr lang="en-US" altLang="ko-KR" sz="1400" dirty="0">
                <a:solidFill>
                  <a:srgbClr val="3333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</a:t>
            </a:r>
            <a:r>
              <a:rPr lang="ko-KR" altLang="en-US" sz="1400" dirty="0" err="1">
                <a:solidFill>
                  <a:srgbClr val="3333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스마트맵</a:t>
            </a:r>
            <a:endParaRPr lang="en-US" altLang="ko-KR" sz="1400" dirty="0">
              <a:solidFill>
                <a:srgbClr val="3333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471529-1558-4EA3-8B84-FACA6C126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18" y="2560599"/>
            <a:ext cx="3020581" cy="191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355A0-26B5-49E8-9599-AC300C364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61" y="3119436"/>
            <a:ext cx="3020581" cy="191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66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한쪽 모서리가 둥근 사각형 117">
            <a:extLst>
              <a:ext uri="{FF2B5EF4-FFF2-40B4-BE49-F238E27FC236}">
                <a16:creationId xmlns:a16="http://schemas.microsoft.com/office/drawing/2014/main" id="{0DA6DF5D-FC69-4A37-BE33-3B098451DC33}"/>
              </a:ext>
            </a:extLst>
          </p:cNvPr>
          <p:cNvSpPr/>
          <p:nvPr/>
        </p:nvSpPr>
        <p:spPr>
          <a:xfrm flipH="1">
            <a:off x="415636" y="2116984"/>
            <a:ext cx="3234815" cy="2841548"/>
          </a:xfrm>
          <a:prstGeom prst="round1Rect">
            <a:avLst>
              <a:gd name="adj" fmla="val 15261"/>
            </a:avLst>
          </a:prstGeom>
          <a:solidFill>
            <a:schemeClr val="accent5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7AD884D-A732-3248-A233-876D5C30C2A5}"/>
              </a:ext>
            </a:extLst>
          </p:cNvPr>
          <p:cNvGrpSpPr/>
          <p:nvPr/>
        </p:nvGrpSpPr>
        <p:grpSpPr>
          <a:xfrm>
            <a:off x="9413211" y="297864"/>
            <a:ext cx="1242579" cy="137097"/>
            <a:chOff x="9649979" y="158036"/>
            <a:chExt cx="1242579" cy="137097"/>
          </a:xfrm>
        </p:grpSpPr>
        <p:cxnSp>
          <p:nvCxnSpPr>
            <p:cNvPr id="46" name="직선 연결선 29">
              <a:extLst>
                <a:ext uri="{FF2B5EF4-FFF2-40B4-BE49-F238E27FC236}">
                  <a16:creationId xmlns:a16="http://schemas.microsoft.com/office/drawing/2014/main" id="{68197596-CC93-A540-A865-4FA3918751CC}"/>
                </a:ext>
              </a:extLst>
            </p:cNvPr>
            <p:cNvCxnSpPr>
              <a:cxnSpLocks/>
              <a:stCxn id="47" idx="0"/>
              <a:endCxn id="50" idx="0"/>
            </p:cNvCxnSpPr>
            <p:nvPr/>
          </p:nvCxnSpPr>
          <p:spPr>
            <a:xfrm>
              <a:off x="9649979" y="226584"/>
              <a:ext cx="11054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047D1C7-5A7A-7A41-BE49-99B92F4F96AE}"/>
                </a:ext>
              </a:extLst>
            </p:cNvPr>
            <p:cNvSpPr/>
            <p:nvPr/>
          </p:nvSpPr>
          <p:spPr>
            <a:xfrm rot="16200000">
              <a:off x="9649979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DEB9174-70C0-4749-8823-E5150B455886}"/>
                </a:ext>
              </a:extLst>
            </p:cNvPr>
            <p:cNvSpPr/>
            <p:nvPr/>
          </p:nvSpPr>
          <p:spPr>
            <a:xfrm rot="16200000">
              <a:off x="10018473" y="158036"/>
              <a:ext cx="137097" cy="137097"/>
            </a:xfrm>
            <a:prstGeom prst="ellipse">
              <a:avLst/>
            </a:prstGeom>
            <a:solidFill>
              <a:srgbClr val="1F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C5A55F3-BF79-C342-B56B-F7B92401EB4D}"/>
                </a:ext>
              </a:extLst>
            </p:cNvPr>
            <p:cNvSpPr/>
            <p:nvPr/>
          </p:nvSpPr>
          <p:spPr>
            <a:xfrm rot="16200000">
              <a:off x="10386967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0C8FA6A-D295-9F4B-AA57-4B74954AF0DA}"/>
                </a:ext>
              </a:extLst>
            </p:cNvPr>
            <p:cNvSpPr/>
            <p:nvPr/>
          </p:nvSpPr>
          <p:spPr>
            <a:xfrm rot="16200000">
              <a:off x="10755461" y="158036"/>
              <a:ext cx="137097" cy="1370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cxnSp>
        <p:nvCxnSpPr>
          <p:cNvPr id="30" name="직선 연결선 21">
            <a:extLst>
              <a:ext uri="{FF2B5EF4-FFF2-40B4-BE49-F238E27FC236}">
                <a16:creationId xmlns:a16="http://schemas.microsoft.com/office/drawing/2014/main" id="{E917A4CF-0ACB-3E49-B669-40767D7DA382}"/>
              </a:ext>
            </a:extLst>
          </p:cNvPr>
          <p:cNvCxnSpPr>
            <a:cxnSpLocks/>
          </p:cNvCxnSpPr>
          <p:nvPr/>
        </p:nvCxnSpPr>
        <p:spPr>
          <a:xfrm>
            <a:off x="415636" y="592689"/>
            <a:ext cx="1971964" cy="0"/>
          </a:xfrm>
          <a:prstGeom prst="line">
            <a:avLst/>
          </a:prstGeom>
          <a:ln w="44450"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69B5AA5-C55E-FA44-BD84-1BDA24019016}"/>
              </a:ext>
            </a:extLst>
          </p:cNvPr>
          <p:cNvSpPr txBox="1"/>
          <p:nvPr/>
        </p:nvSpPr>
        <p:spPr>
          <a:xfrm>
            <a:off x="304800" y="186062"/>
            <a:ext cx="613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68AA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공공 데이터를 활용한 사회 문제 해결</a:t>
            </a:r>
            <a:r>
              <a:rPr lang="ko-KR" altLang="en-US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1F68A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1F68A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 데이터 소개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68AA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7" name="직선 연결선 23">
            <a:extLst>
              <a:ext uri="{FF2B5EF4-FFF2-40B4-BE49-F238E27FC236}">
                <a16:creationId xmlns:a16="http://schemas.microsoft.com/office/drawing/2014/main" id="{4A5DA334-CE7E-5E85-8D52-E9387667C5B9}"/>
              </a:ext>
            </a:extLst>
          </p:cNvPr>
          <p:cNvCxnSpPr>
            <a:cxnSpLocks/>
          </p:cNvCxnSpPr>
          <p:nvPr/>
        </p:nvCxnSpPr>
        <p:spPr>
          <a:xfrm>
            <a:off x="2383625" y="579073"/>
            <a:ext cx="8272165" cy="2825"/>
          </a:xfrm>
          <a:prstGeom prst="line">
            <a:avLst/>
          </a:prstGeom>
          <a:ln>
            <a:solidFill>
              <a:srgbClr val="1F6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4069A3F4-CAAA-A50D-F33D-33BB4BBC1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36" y="69419"/>
            <a:ext cx="1535450" cy="6026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E3966E-26F5-45A3-8AB3-26BA6C4253E1}"/>
              </a:ext>
            </a:extLst>
          </p:cNvPr>
          <p:cNvSpPr txBox="1"/>
          <p:nvPr/>
        </p:nvSpPr>
        <p:spPr>
          <a:xfrm>
            <a:off x="1216772" y="2276554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1F65A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 데이터</a:t>
            </a:r>
            <a:r>
              <a:rPr lang="en-US" altLang="ko-KR" sz="2400" dirty="0">
                <a:solidFill>
                  <a:srgbClr val="1F65A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solidFill>
                  <a:srgbClr val="1F65A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</a:t>
            </a:r>
            <a:endParaRPr lang="en-US" altLang="ko-KR" sz="2400" dirty="0">
              <a:solidFill>
                <a:srgbClr val="1F65A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200" dirty="0">
              <a:solidFill>
                <a:srgbClr val="1F65A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5E5AD-5154-491D-86F1-06922B8C4546}"/>
              </a:ext>
            </a:extLst>
          </p:cNvPr>
          <p:cNvSpPr txBox="1"/>
          <p:nvPr/>
        </p:nvSpPr>
        <p:spPr>
          <a:xfrm>
            <a:off x="415637" y="2738218"/>
            <a:ext cx="3234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국토교통부 국토지리정보원</a:t>
            </a:r>
            <a:endParaRPr lang="en-US" altLang="ko-KR" sz="1400" dirty="0">
              <a:solidFill>
                <a:srgbClr val="3333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영상지도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배경지도 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CSV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행정안전부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병원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CSV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행정안전부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약국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CSV  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보건복지부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장애인복지관</a:t>
            </a:r>
            <a:endParaRPr lang="en-US" altLang="ko-KR" sz="1400" i="0" dirty="0">
              <a:solidFill>
                <a:srgbClr val="333333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OpenAPI</a:t>
            </a:r>
            <a:r>
              <a:rPr lang="en-US" altLang="ko-KR" sz="1400" dirty="0">
                <a:solidFill>
                  <a:srgbClr val="3333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</a:t>
            </a:r>
            <a:r>
              <a:rPr lang="ko-KR" altLang="en-US" sz="1400" dirty="0" err="1">
                <a:solidFill>
                  <a:srgbClr val="33333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스마트맵</a:t>
            </a:r>
            <a:endParaRPr lang="en-US" altLang="ko-KR" sz="1400" dirty="0">
              <a:solidFill>
                <a:srgbClr val="33333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모서리가 둥근 직사각형 54">
            <a:extLst>
              <a:ext uri="{FF2B5EF4-FFF2-40B4-BE49-F238E27FC236}">
                <a16:creationId xmlns:a16="http://schemas.microsoft.com/office/drawing/2014/main" id="{370EF322-B38C-4C03-AD70-49D460AC6672}"/>
              </a:ext>
            </a:extLst>
          </p:cNvPr>
          <p:cNvSpPr/>
          <p:nvPr/>
        </p:nvSpPr>
        <p:spPr>
          <a:xfrm>
            <a:off x="4426287" y="2206427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F28BE-CFBD-419D-9236-F11C63A4C555}"/>
              </a:ext>
            </a:extLst>
          </p:cNvPr>
          <p:cNvSpPr txBox="1"/>
          <p:nvPr/>
        </p:nvSpPr>
        <p:spPr>
          <a:xfrm>
            <a:off x="4157245" y="2206427"/>
            <a:ext cx="239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산책로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2F6833C-4AA5-427A-9C82-1BA86913B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7" t="9045" r="57" b="-9045"/>
          <a:stretch/>
        </p:blipFill>
        <p:spPr>
          <a:xfrm>
            <a:off x="3901477" y="2705687"/>
            <a:ext cx="2902099" cy="21527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35AE32-DA35-4F9F-9474-B7A56F3E9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60"/>
          <a:stretch/>
        </p:blipFill>
        <p:spPr>
          <a:xfrm>
            <a:off x="7201862" y="2705687"/>
            <a:ext cx="1466925" cy="1104237"/>
          </a:xfrm>
          <a:prstGeom prst="rect">
            <a:avLst/>
          </a:prstGeom>
        </p:spPr>
      </p:pic>
      <p:sp>
        <p:nvSpPr>
          <p:cNvPr id="22" name="모서리가 둥근 직사각형 54">
            <a:extLst>
              <a:ext uri="{FF2B5EF4-FFF2-40B4-BE49-F238E27FC236}">
                <a16:creationId xmlns:a16="http://schemas.microsoft.com/office/drawing/2014/main" id="{F52F0014-AA61-4A1E-8AF1-BB9203FA6EEB}"/>
              </a:ext>
            </a:extLst>
          </p:cNvPr>
          <p:cNvSpPr/>
          <p:nvPr/>
        </p:nvSpPr>
        <p:spPr>
          <a:xfrm>
            <a:off x="7009370" y="2216234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33DB31-5171-4F27-B3CF-690D83E79B06}"/>
              </a:ext>
            </a:extLst>
          </p:cNvPr>
          <p:cNvSpPr txBox="1"/>
          <p:nvPr/>
        </p:nvSpPr>
        <p:spPr>
          <a:xfrm>
            <a:off x="6740328" y="2216234"/>
            <a:ext cx="239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병원 및 약국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4" name="모서리가 둥근 직사각형 54">
            <a:extLst>
              <a:ext uri="{FF2B5EF4-FFF2-40B4-BE49-F238E27FC236}">
                <a16:creationId xmlns:a16="http://schemas.microsoft.com/office/drawing/2014/main" id="{3DA3EE3B-B08B-4CB5-AD7B-0A44E6F02AC3}"/>
              </a:ext>
            </a:extLst>
          </p:cNvPr>
          <p:cNvSpPr/>
          <p:nvPr/>
        </p:nvSpPr>
        <p:spPr>
          <a:xfrm>
            <a:off x="9592453" y="2206427"/>
            <a:ext cx="1852480" cy="370228"/>
          </a:xfrm>
          <a:prstGeom prst="roundRect">
            <a:avLst>
              <a:gd name="adj" fmla="val 50000"/>
            </a:avLst>
          </a:prstGeom>
          <a:solidFill>
            <a:srgbClr val="00A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CFECFC-CEAB-48D1-9DC6-1C677CA7BA2D}"/>
              </a:ext>
            </a:extLst>
          </p:cNvPr>
          <p:cNvSpPr txBox="1"/>
          <p:nvPr/>
        </p:nvSpPr>
        <p:spPr>
          <a:xfrm>
            <a:off x="9323411" y="2206427"/>
            <a:ext cx="239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치안 및 재난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F6D40E7-1116-4E60-BB47-2CC36C0ED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0818" y="2705687"/>
            <a:ext cx="2895749" cy="2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6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">
      <a:majorFont>
        <a:latin typeface="KoPubWorld돋움체 Bold"/>
        <a:ea typeface="KoPubWorld돋움체 Bold"/>
        <a:cs typeface=""/>
      </a:majorFont>
      <a:minorFont>
        <a:latin typeface="KoPubWorld돋움체 Light"/>
        <a:ea typeface="KoPubWorld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65A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">
      <a:majorFont>
        <a:latin typeface="KoPubWorld돋움체 Bold"/>
        <a:ea typeface="KoPubWorld돋움체 Bold"/>
        <a:cs typeface=""/>
      </a:majorFont>
      <a:minorFont>
        <a:latin typeface="KoPubWorld돋움체 Light"/>
        <a:ea typeface="KoPubWorld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68A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10149</TotalTime>
  <Words>1320</Words>
  <Application>Microsoft Office PowerPoint</Application>
  <PresentationFormat>와이드스크린</PresentationFormat>
  <Paragraphs>315</Paragraphs>
  <Slides>22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G마켓 산스 TTF Light</vt:lpstr>
      <vt:lpstr>G마켓 산스 TTF Medium</vt:lpstr>
      <vt:lpstr>G마켓 산스 TTF Bold</vt:lpstr>
      <vt:lpstr>Arial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DASOL</dc:creator>
  <cp:lastModifiedBy>KIM EDWARD</cp:lastModifiedBy>
  <cp:revision>555</cp:revision>
  <cp:lastPrinted>2022-09-15T21:54:43Z</cp:lastPrinted>
  <dcterms:created xsi:type="dcterms:W3CDTF">2020-11-13T06:09:50Z</dcterms:created>
  <dcterms:modified xsi:type="dcterms:W3CDTF">2022-11-06T05:19:09Z</dcterms:modified>
</cp:coreProperties>
</file>